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5" r:id="rId2"/>
  </p:sldMasterIdLst>
  <p:notesMasterIdLst>
    <p:notesMasterId r:id="rId36"/>
  </p:notesMasterIdLst>
  <p:sldIdLst>
    <p:sldId id="350" r:id="rId3"/>
    <p:sldId id="257" r:id="rId4"/>
    <p:sldId id="258" r:id="rId5"/>
    <p:sldId id="259" r:id="rId6"/>
    <p:sldId id="260" r:id="rId7"/>
    <p:sldId id="261" r:id="rId8"/>
    <p:sldId id="302" r:id="rId9"/>
    <p:sldId id="303" r:id="rId10"/>
    <p:sldId id="298" r:id="rId11"/>
    <p:sldId id="299" r:id="rId12"/>
    <p:sldId id="300" r:id="rId13"/>
    <p:sldId id="301" r:id="rId14"/>
    <p:sldId id="304" r:id="rId15"/>
    <p:sldId id="30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306" r:id="rId25"/>
    <p:sldId id="274" r:id="rId26"/>
    <p:sldId id="275" r:id="rId27"/>
    <p:sldId id="351" r:id="rId28"/>
    <p:sldId id="288" r:id="rId29"/>
    <p:sldId id="289" r:id="rId30"/>
    <p:sldId id="290" r:id="rId31"/>
    <p:sldId id="307" r:id="rId32"/>
    <p:sldId id="293" r:id="rId33"/>
    <p:sldId id="296" r:id="rId34"/>
    <p:sldId id="352" r:id="rId35"/>
  </p:sldIdLst>
  <p:sldSz cx="12192000" cy="6858000"/>
  <p:notesSz cx="6858000" cy="9144000"/>
  <p:custDataLst>
    <p:tags r:id="rId3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33"/>
    <p:restoredTop sz="94770"/>
  </p:normalViewPr>
  <p:slideViewPr>
    <p:cSldViewPr snapToGrid="0">
      <p:cViewPr varScale="1">
        <p:scale>
          <a:sx n="169" d="100"/>
          <a:sy n="169" d="100"/>
        </p:scale>
        <p:origin x="216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/Relationships>
</file>

<file path=ppt/media/image1.jpe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48F244-4268-6B47-9DB0-D9AEE4D2465C}" type="datetimeFigureOut">
              <a:rPr lang="en-US" smtClean="0"/>
              <a:t>6/30/24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58CBBE-622D-E54E-93A5-AB8B24D293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02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6F175-4865-435D-BB34-64C925A08DB9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35443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B7CBD8-B5EA-4545-B8FC-941876FCA7A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4295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7792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1pPr>
            <a:lvl2pPr marL="731731" indent="-281435" defTabSz="917792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2pPr>
            <a:lvl3pPr marL="1125741" indent="-225148" defTabSz="917792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3pPr>
            <a:lvl4pPr marL="1576037" indent="-225148" defTabSz="917792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4pPr>
            <a:lvl5pPr marL="2026333" indent="-225148" defTabSz="917792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5pPr>
            <a:lvl6pPr marL="2476630" indent="-225148" defTabSz="917792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6pPr>
            <a:lvl7pPr marL="2926926" indent="-225148" defTabSz="917792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7pPr>
            <a:lvl8pPr marL="3377222" indent="-225148" defTabSz="917792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8pPr>
            <a:lvl9pPr marL="3827518" indent="-225148" defTabSz="917792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fld id="{8F9D79D2-75CD-4627-A5AD-6A29555E5945}" type="slidenum">
              <a:rPr lang="en-US">
                <a:latin typeface="Times New Roman" pitchFamily="18" charset="0"/>
              </a:rPr>
              <a:pPr/>
              <a:t>31</a:t>
            </a:fld>
            <a:endParaRPr lang="en-US">
              <a:latin typeface="Times New Roman" pitchFamily="18" charset="0"/>
            </a:endParaRPr>
          </a:p>
        </p:txBody>
      </p:sp>
      <p:sp>
        <p:nvSpPr>
          <p:cNvPr id="1177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177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0288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1/(1+e^-x), 1/(1+e^-2x), 1/(1+e^-3x), …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C1623-6B39-8543-823A-29D9E60F17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322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B6C449-B012-4C6F-8CE2-36137D85BA2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9153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7792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1pPr>
            <a:lvl2pPr marL="731731" indent="-281435" defTabSz="917792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2pPr>
            <a:lvl3pPr marL="1125741" indent="-225148" defTabSz="917792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3pPr>
            <a:lvl4pPr marL="1576037" indent="-225148" defTabSz="917792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4pPr>
            <a:lvl5pPr marL="2026333" indent="-225148" defTabSz="917792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5pPr>
            <a:lvl6pPr marL="2476630" indent="-225148" defTabSz="917792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6pPr>
            <a:lvl7pPr marL="2926926" indent="-225148" defTabSz="917792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7pPr>
            <a:lvl8pPr marL="3377222" indent="-225148" defTabSz="917792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8pPr>
            <a:lvl9pPr marL="3827518" indent="-225148" defTabSz="917792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fld id="{7730C2CF-E6CC-4F46-BD20-6A1CA4657FF6}" type="slidenum">
              <a:rPr lang="en-US">
                <a:latin typeface="Times New Roman" pitchFamily="18" charset="0"/>
              </a:rPr>
              <a:pPr/>
              <a:t>17</a:t>
            </a:fld>
            <a:endParaRPr lang="en-US">
              <a:latin typeface="Times New Roman" pitchFamily="18" charset="0"/>
            </a:endParaRPr>
          </a:p>
        </p:txBody>
      </p:sp>
      <p:sp>
        <p:nvSpPr>
          <p:cNvPr id="1116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6875" y="692150"/>
            <a:ext cx="6070600" cy="3416300"/>
          </a:xfrm>
          <a:ln w="12700" cap="flat">
            <a:solidFill>
              <a:schemeClr val="tx1"/>
            </a:solidFill>
          </a:ln>
        </p:spPr>
      </p:sp>
      <p:sp>
        <p:nvSpPr>
          <p:cNvPr id="11162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711" y="4345680"/>
            <a:ext cx="5028579" cy="411464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4591" tIns="42296" rIns="84591" bIns="42296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0007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17792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1pPr>
            <a:lvl2pPr marL="731731" indent="-281435" defTabSz="917792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2pPr>
            <a:lvl3pPr marL="1125741" indent="-225148" defTabSz="917792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3pPr>
            <a:lvl4pPr marL="1576037" indent="-225148" defTabSz="917792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4pPr>
            <a:lvl5pPr marL="2026333" indent="-225148" defTabSz="917792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5pPr>
            <a:lvl6pPr marL="2476630" indent="-225148" defTabSz="917792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6pPr>
            <a:lvl7pPr marL="2926926" indent="-225148" defTabSz="917792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7pPr>
            <a:lvl8pPr marL="3377222" indent="-225148" defTabSz="917792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8pPr>
            <a:lvl9pPr marL="3827518" indent="-225148" defTabSz="917792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fld id="{D5373E62-8E94-45B0-8804-4205727CA882}" type="slidenum">
              <a:rPr lang="en-US">
                <a:latin typeface="Times New Roman" pitchFamily="18" charset="0"/>
              </a:rPr>
              <a:pPr/>
              <a:t>18</a:t>
            </a:fld>
            <a:endParaRPr lang="en-US">
              <a:latin typeface="Times New Roman" pitchFamily="18" charset="0"/>
            </a:endParaRPr>
          </a:p>
        </p:txBody>
      </p:sp>
      <p:sp>
        <p:nvSpPr>
          <p:cNvPr id="1136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6875" y="692150"/>
            <a:ext cx="6070600" cy="3416300"/>
          </a:xfrm>
          <a:ln w="12700" cap="flat">
            <a:solidFill>
              <a:schemeClr val="tx1"/>
            </a:solidFill>
          </a:ln>
        </p:spPr>
      </p:sp>
      <p:sp>
        <p:nvSpPr>
          <p:cNvPr id="1136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711" y="4345680"/>
            <a:ext cx="5028579" cy="411464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4591" tIns="42296" rIns="84591" bIns="42296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6635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B6C449-B012-4C6F-8CE2-36137D85BA2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9242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x’y</a:t>
            </a:r>
            <a:r>
              <a:rPr lang="en-US" dirty="0"/>
              <a:t>=||x||*||y||*cos(\theta)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F760A-A531-4690-9032-55872C47A15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2658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CC1623-6B39-8543-823A-29D9E60F177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8907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values of alphas need to be drawn more clearly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B7CBD8-B5EA-4545-B8FC-941876FCA7A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672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371601"/>
            <a:ext cx="10464800" cy="1927225"/>
          </a:xfrm>
        </p:spPr>
        <p:txBody>
          <a:bodyPr anchor="b">
            <a:noAutofit/>
          </a:bodyPr>
          <a:lstStyle>
            <a:lvl1pPr>
              <a:defRPr sz="5400" cap="all" baseline="0">
                <a:solidFill>
                  <a:srgbClr val="00206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505200"/>
            <a:ext cx="85344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914400" y="3398520"/>
            <a:ext cx="104648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5213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99405-B69C-BE2C-5967-9C58AEE1D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5DABE3-EC15-08B4-65E1-B6CB52CCA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DE6C2-6349-4555-A9CF-540B69D63D13}" type="datetimeFigureOut">
              <a:rPr lang="en-US" smtClean="0"/>
              <a:t>6/30/24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457BF1-D7D6-2074-92B8-B6D704BAF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F8C43B-68CB-1978-4141-B1B4575B3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20E43-EB58-4C89-BE19-B99686B77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950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DF53EA-DB7F-9804-B0E8-7F73BD5C2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DE6C2-6349-4555-A9CF-540B69D63D13}" type="datetimeFigureOut">
              <a:rPr lang="en-US" smtClean="0"/>
              <a:t>6/30/24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309689-262A-B4A6-E689-962917D06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3A94A6-0EA3-4D8E-E06B-9433391AF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20E43-EB58-4C89-BE19-B99686B77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2031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665C1-C693-4052-A5DE-8A4BD3FD2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924919-AED9-E3E4-6070-DB7D83E3F2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DF807C-D289-96FA-F3AE-4395136415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FE942-43C3-1BDA-3A0F-1CE34EF91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DE6C2-6349-4555-A9CF-540B69D63D13}" type="datetimeFigureOut">
              <a:rPr lang="en-US" smtClean="0"/>
              <a:t>6/30/24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230B67-B2BC-4781-C21B-43B8D5B4E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054A6-F312-9564-3651-33B7F9680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20E43-EB58-4C89-BE19-B99686B77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1001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179E0-A886-37D7-DFD4-730EB0A36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687572-BF8A-B1DF-3996-63EE0251FB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4B1D59-2AA3-51D3-ACF0-B7D6790E8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E3094-81D7-BE93-80B3-82CCFE2B8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DE6C2-6349-4555-A9CF-540B69D63D13}" type="datetimeFigureOut">
              <a:rPr lang="en-US" smtClean="0"/>
              <a:t>6/30/24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01C968-3C6E-B893-59B1-250FDD847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C8F84D-F51D-6C9F-FFAF-5B810252C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20E43-EB58-4C89-BE19-B99686B77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3049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1A1BC-4D1F-EDF0-2284-FF5EF8D0A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D595C8-8836-01EF-5C74-2619F2AF4D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C30E6-2575-D9C4-51C6-3C3D10A0F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DE6C2-6349-4555-A9CF-540B69D63D13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90ECD-BBA5-15D5-35FA-04C70E73F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A23F45-8C3E-53F4-AB4E-0766E16C2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20E43-EB58-4C89-BE19-B99686B77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3568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33A726-A730-99A1-207B-070B99770B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333F0C-0844-403A-52E8-6F81E33F19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0109CC-3C4D-04E0-14B3-B3556EA92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DE6C2-6349-4555-A9CF-540B69D63D13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5DEC8-4C39-78A5-8536-637794998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DEBEAA-9232-1A84-ABD1-7297AE524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20E43-EB58-4C89-BE19-B99686B77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295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839788"/>
          </a:xfrm>
        </p:spPr>
        <p:txBody>
          <a:bodyPr>
            <a:normAutofit/>
          </a:bodyPr>
          <a:lstStyle>
            <a:lvl1pPr algn="ctr">
              <a:defRPr sz="4400" b="1">
                <a:solidFill>
                  <a:srgbClr val="00206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43000"/>
            <a:ext cx="10972800" cy="5334000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304800" y="992188"/>
            <a:ext cx="11582400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82400" y="6528816"/>
            <a:ext cx="609600" cy="329184"/>
          </a:xfrm>
          <a:prstGeom prst="rect">
            <a:avLst/>
          </a:prstGeom>
        </p:spPr>
        <p:txBody>
          <a:bodyPr/>
          <a:lstStyle>
            <a:lvl1pPr>
              <a:defRPr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6DA1EED0-1DE3-3342-8577-A8B4F99DA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113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9958"/>
            <a:ext cx="10972800" cy="7672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144000" y="6400802"/>
            <a:ext cx="2844800" cy="365125"/>
          </a:xfrm>
        </p:spPr>
        <p:txBody>
          <a:bodyPr/>
          <a:lstStyle/>
          <a:p>
            <a:fld id="{6DA1EED0-1DE3-3342-8577-A8B4F99DA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721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23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E9FC2-1617-601B-C1BF-617CFB1A02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D93239-C662-CAD0-6CE9-9AC8D29C11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15167-DA43-2FED-F8A1-B529F36AF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DE6C2-6349-4555-A9CF-540B69D63D13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FDAC7A-737B-24E8-C8EC-B1D8ED736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EEBE73-A05E-4E9A-EE3D-F7050400E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20E43-EB58-4C89-BE19-B99686B77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926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105BF-5BD1-A418-1494-E53C580AE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CEC1F-A2A9-E916-1849-192A58100E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856707-895F-8A5D-D305-F6FD0013F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DE6C2-6349-4555-A9CF-540B69D63D13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C0B081-676F-832E-62C3-89ABA2B4B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94A689-1456-231B-D52E-860EA71F2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20E43-EB58-4C89-BE19-B99686B77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91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F0136-E040-8290-661E-3683CC98B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542101-C3FC-BC71-9018-A6AA94F178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AF7B1-3CA5-8AA1-5769-6F4039E5D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DE6C2-6349-4555-A9CF-540B69D63D13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456A3F-2F42-9DAD-21ED-A4852C589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1D2E46-FBA6-DD2A-2AD1-039CD08FE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20E43-EB58-4C89-BE19-B99686B77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667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9BE87-ECA2-843C-D3FE-B645D1A9A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05DA5-FE05-E26D-FD67-16C092EDAE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875957-6F90-25BF-4DA0-9CCE1D5CE2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F14785-F000-9621-C2E4-7CB8F23F0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DE6C2-6349-4555-A9CF-540B69D63D13}" type="datetimeFigureOut">
              <a:rPr lang="en-US" smtClean="0"/>
              <a:t>6/30/24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2919FE-D943-CCA0-7123-203061CF6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6A64F5-DFE0-8780-3DE9-69C4C0728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20E43-EB58-4C89-BE19-B99686B77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4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90CCA-BA0C-2C46-5EAA-231F10FA6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AF8EE4-73C7-B710-B547-2C576ED8DE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995680-A856-87C3-3989-53B0F67F45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E4292A-0672-9EB4-25BB-D91AB31EC3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0326D4-8795-3A5E-EEC3-BF52E33BE2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7065C2-60C9-FFB2-912C-CFB57601B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DE6C2-6349-4555-A9CF-540B69D63D13}" type="datetimeFigureOut">
              <a:rPr lang="en-US" smtClean="0"/>
              <a:t>6/30/24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B84027-CC1A-BDB8-569E-BFECA2B91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A4FA43-0876-CB51-CEA6-127A9256F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720E43-EB58-4C89-BE19-B99686B77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293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371600"/>
            <a:ext cx="109728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133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 spc="-100" baseline="0">
          <a:solidFill>
            <a:srgbClr val="00206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rgbClr val="002060"/>
          </a:solidFill>
          <a:effectLst/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6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B2A144-FAED-55CA-00F7-DBFA44B90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4BF247-B299-AC61-8BBA-3A4A6EBA01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3A4269-9FE5-B012-828F-75FC0D08F8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8DE6C2-6349-4555-A9CF-540B69D63D13}" type="datetimeFigureOut">
              <a:rPr lang="en-US" smtClean="0"/>
              <a:t>6/30/24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E383DF-5BF1-7E5D-0230-4B1BF3E54A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201BD-A1D3-01CC-AEE2-5294BD3D9F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720E43-EB58-4C89-BE19-B99686B77D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834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gif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shichang@ucla.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tiff"/><Relationship Id="rId4" Type="http://schemas.openxmlformats.org/officeDocument/2006/relationships/image" Target="NUL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image" Target="../media/image21.png"/><Relationship Id="rId5" Type="http://schemas.openxmlformats.org/officeDocument/2006/relationships/tags" Target="../tags/tag6.xml"/><Relationship Id="rId10" Type="http://schemas.openxmlformats.org/officeDocument/2006/relationships/image" Target="../media/image20.png"/><Relationship Id="rId4" Type="http://schemas.openxmlformats.org/officeDocument/2006/relationships/tags" Target="../tags/tag5.xml"/><Relationship Id="rId9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3" Type="http://schemas.openxmlformats.org/officeDocument/2006/relationships/tags" Target="../tags/tag11.xml"/><Relationship Id="rId7" Type="http://schemas.openxmlformats.org/officeDocument/2006/relationships/tags" Target="../tags/tag15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tags" Target="../tags/tag14.xml"/><Relationship Id="rId11" Type="http://schemas.openxmlformats.org/officeDocument/2006/relationships/image" Target="../media/image21.png"/><Relationship Id="rId5" Type="http://schemas.openxmlformats.org/officeDocument/2006/relationships/tags" Target="../tags/tag13.xml"/><Relationship Id="rId10" Type="http://schemas.openxmlformats.org/officeDocument/2006/relationships/image" Target="../media/image20.png"/><Relationship Id="rId4" Type="http://schemas.openxmlformats.org/officeDocument/2006/relationships/tags" Target="../tags/tag12.xml"/><Relationship Id="rId9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NUL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9824E-A6CC-6F42-650F-2FDE3DE54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 1 Survey</a:t>
            </a:r>
            <a:r>
              <a:rPr lang="zh-CN" altLang="en-US" dirty="0"/>
              <a:t> </a:t>
            </a:r>
            <a:r>
              <a:rPr lang="en-US" altLang="zh-CN" dirty="0"/>
              <a:t>(The Same Survey as Last Friday)</a:t>
            </a:r>
            <a:endParaRPr lang="en-US" dirty="0"/>
          </a:p>
        </p:txBody>
      </p:sp>
      <p:pic>
        <p:nvPicPr>
          <p:cNvPr id="5" name="Content Placeholder 4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8ED0FA19-3C08-DE2A-B964-B00DFF8F8F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14889" y="2639871"/>
            <a:ext cx="3810000" cy="381000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222F39E-5E7C-DADF-DA5D-B82FE213CA11}"/>
              </a:ext>
            </a:extLst>
          </p:cNvPr>
          <p:cNvSpPr txBox="1"/>
          <p:nvPr/>
        </p:nvSpPr>
        <p:spPr>
          <a:xfrm>
            <a:off x="2697874" y="6336268"/>
            <a:ext cx="66440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https://</a:t>
            </a:r>
            <a:r>
              <a:rPr lang="en-US" dirty="0" err="1"/>
              <a:t>forms.gle</a:t>
            </a:r>
            <a:r>
              <a:rPr lang="en-US" dirty="0"/>
              <a:t>/k7Kv8cc2q2BenXsF8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54B45D3-7E48-70FA-864E-56D32B8FED60}"/>
              </a:ext>
            </a:extLst>
          </p:cNvPr>
          <p:cNvSpPr txBox="1">
            <a:spLocks/>
          </p:cNvSpPr>
          <p:nvPr/>
        </p:nvSpPr>
        <p:spPr>
          <a:xfrm>
            <a:off x="609599" y="1143000"/>
            <a:ext cx="11339246" cy="161047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800" kern="1200">
                <a:solidFill>
                  <a:srgbClr val="002060"/>
                </a:solidFill>
                <a:effectLst/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Please take this survey if you haven’t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2% of your 5% participation score (a free 2% as long as you take it)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No need to fill out the survey again if you did it on last Friday</a:t>
            </a:r>
          </a:p>
          <a:p>
            <a:pPr marL="0" indent="0">
              <a:buFont typeface="Arial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179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401EC-D1C6-4992-8D89-B787F731D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79CF6-8CB4-423F-AB8E-88D9A0F283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(1,0), (0,2)</a:t>
            </a:r>
          </a:p>
          <a:p>
            <a:r>
              <a:rPr lang="en-US" dirty="0"/>
              <a:t>Dot product = (1,0) . (0,2) = 0 + 0 = 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C38A07-251C-4426-9E18-DFE672A12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13601-2E22-4589-A394-4D3650FFD697}" type="slidenum">
              <a:rPr lang="en-US" smtClean="0">
                <a:solidFill>
                  <a:prstClr val="black"/>
                </a:solidFill>
              </a:rPr>
              <a:pPr/>
              <a:t>10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875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 Review (Cont.)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09600" y="1143000"/>
                <a:ext cx="10972800" cy="5257800"/>
              </a:xfrm>
            </p:spPr>
            <p:txBody>
              <a:bodyPr/>
              <a:lstStyle/>
              <a:p>
                <a:r>
                  <a:rPr lang="en-US" dirty="0"/>
                  <a:t>Plane/Hyperplane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+…+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Line (n=2), plane (n=3), hyperplane (higher dimensions)</a:t>
                </a:r>
              </a:p>
              <a:p>
                <a:r>
                  <a:rPr lang="en-US" dirty="0"/>
                  <a:t>Normal of a plane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endParaRPr lang="en-US" b="0" dirty="0"/>
              </a:p>
              <a:p>
                <a:pPr lvl="1"/>
                <a:r>
                  <a:rPr lang="en-US" dirty="0"/>
                  <a:t> a vector which is perpendicular to the surface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09600" y="1143000"/>
                <a:ext cx="10972800" cy="5257800"/>
              </a:xfrm>
              <a:blipFill>
                <a:blip r:embed="rId2"/>
                <a:stretch>
                  <a:fillRect l="-1167" t="-18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13601-2E22-4589-A394-4D3650FFD697}" type="slidenum">
              <a:rPr lang="en-US" smtClean="0">
                <a:solidFill>
                  <a:prstClr val="black"/>
                </a:solidFill>
              </a:rPr>
              <a:pPr/>
              <a:t>11</a:t>
            </a:fld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5" name="Picture 4" descr="Plane">
            <a:extLst>
              <a:ext uri="{FF2B5EF4-FFF2-40B4-BE49-F238E27FC236}">
                <a16:creationId xmlns:a16="http://schemas.microsoft.com/office/drawing/2014/main" id="{54DF779C-222C-DC70-D798-AF2FE68355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2650" y="4413302"/>
            <a:ext cx="2936919" cy="2444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91887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70" name="Picture 2" descr="http://image.wistatutor.com/content/feed/u1296/plane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5777" y="3890526"/>
            <a:ext cx="3514725" cy="2724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 Review (Cont.)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48914"/>
                <a:ext cx="7315200" cy="5328086"/>
              </a:xfrm>
            </p:spPr>
            <p:txBody>
              <a:bodyPr>
                <a:noAutofit/>
              </a:bodyPr>
              <a:lstStyle/>
              <a:p>
                <a:r>
                  <a:rPr lang="en-US" sz="2800" dirty="0"/>
                  <a:t>Define a plane using normal </a:t>
                </a:r>
                <a14:m>
                  <m:oMath xmlns:m="http://schemas.openxmlformats.org/officeDocument/2006/math">
                    <m:r>
                      <a:rPr lang="en-US" sz="2800" b="1" i="1">
                        <a:latin typeface="Cambria Math" panose="02040503050406030204" pitchFamily="18" charset="0"/>
                      </a:rPr>
                      <m:t>𝒏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</m:oMath>
                </a14:m>
                <a:r>
                  <a:rPr lang="en-US" sz="2800" dirty="0"/>
                  <a:t> and a point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 dirty="0"/>
                  <a:t> on the plane: </a:t>
                </a:r>
                <a:endParaRPr lang="en-US" sz="280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⋅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=0⇒</m:t>
                    </m:r>
                  </m:oMath>
                </a14:m>
                <a:endParaRPr lang="en-US" sz="2400" i="1" dirty="0">
                  <a:latin typeface="Cambria Math" panose="02040503050406030204" pitchFamily="18" charset="0"/>
                </a:endParaRPr>
              </a:p>
              <a:p>
                <a:pPr marL="27432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𝑎𝑥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𝑏𝑦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𝑐𝑧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𝑎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𝑏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𝑐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(=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  <a:p>
                <a:endParaRPr lang="en-US" sz="2800" dirty="0"/>
              </a:p>
              <a:p>
                <a:r>
                  <a:rPr lang="en-US" sz="2800" dirty="0"/>
                  <a:t>Distance from a point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800" dirty="0"/>
                  <a:t> to a plane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</a:rPr>
                      <m:t>𝑎𝑥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𝑏𝑦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𝑐𝑧</m:t>
                    </m:r>
                    <m:r>
                      <a:rPr lang="en-US" sz="280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sz="2800">
                        <a:latin typeface="Cambria Math" panose="02040503050406030204" pitchFamily="18" charset="0"/>
                      </a:rPr>
                      <m:t>d</m:t>
                    </m:r>
                  </m:oMath>
                </a14:m>
                <a:endParaRPr lang="en-US" sz="2800" dirty="0"/>
              </a:p>
              <a:p>
                <a:pPr lvl="1"/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</m:d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⋅</m:t>
                        </m:r>
                        <m:f>
                          <m:f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d>
                              <m:d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</m:d>
                          </m:num>
                          <m:den>
                            <m:d>
                              <m:dPr>
                                <m:begChr m:val="|"/>
                                <m:endChr m:val="|"/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en-US" sz="2400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d>
                                      <m:dPr>
                                        <m:ctrlP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en-US" sz="2400" i="1">
                                            <a:latin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e>
                                    </m:d>
                                  </m:e>
                                </m:d>
                              </m:e>
                            </m:d>
                          </m:den>
                        </m:f>
                      </m:e>
                    </m:d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begChr m:val="|"/>
                            <m:endChr m:val="|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𝑎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</m:d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p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+</m:t>
                            </m:r>
                            <m:sSup>
                              <m:sSup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e>
                              <m:sup>
                                <m:r>
                                  <a:rPr lang="en-US" sz="24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rad>
                      </m:den>
                    </m:f>
                  </m:oMath>
                </a14:m>
                <a:endParaRPr lang="en-US" sz="2400" dirty="0"/>
              </a:p>
              <a:p>
                <a:pPr lvl="1"/>
                <a:endParaRPr lang="en-US" sz="2400" dirty="0"/>
              </a:p>
              <a:p>
                <a:r>
                  <a:rPr lang="en-US" sz="2800" dirty="0"/>
                  <a:t>if a point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𝑧</m:t>
                            </m:r>
                          </m:e>
                          <m:sub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800" dirty="0"/>
                  <a:t> is on the same side of the normal vector &lt;=&gt;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𝒏</m:t>
                    </m:r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sz="28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sub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2800" i="1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sz="2800" b="1" i="1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en-US" sz="2800" dirty="0"/>
              </a:p>
              <a:p>
                <a:pPr lvl="1"/>
                <a:endParaRPr lang="en-US" sz="2400" dirty="0"/>
              </a:p>
              <a:p>
                <a:pPr lvl="1"/>
                <a:endParaRPr lang="en-US" sz="2400" dirty="0"/>
              </a:p>
              <a:p>
                <a:endParaRPr lang="en-US" sz="28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48914"/>
                <a:ext cx="7315200" cy="5328086"/>
              </a:xfrm>
              <a:blipFill>
                <a:blip r:embed="rId4"/>
                <a:stretch>
                  <a:fillRect l="-1215" t="-1188" r="-1215" b="-38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13601-2E22-4589-A394-4D3650FFD697}" type="slidenum">
              <a:rPr lang="en-US" smtClean="0">
                <a:solidFill>
                  <a:prstClr val="black"/>
                </a:solidFill>
              </a:rPr>
              <a:pPr/>
              <a:t>12</a:t>
            </a:fld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5" name="Picture 4" descr="Plan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533400"/>
            <a:ext cx="3844776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3460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7553E-E789-3BE6-C6EE-EF278852B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Hyperplane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99216F-6570-7DFE-4A5D-39B493BAD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13601-2E22-4589-A394-4D3650FFD697}" type="slidenum">
              <a:rPr lang="en-US" smtClean="0">
                <a:solidFill>
                  <a:prstClr val="black"/>
                </a:solidFill>
              </a:rPr>
              <a:pPr/>
              <a:t>13</a:t>
            </a:fld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12" name="Content Placeholder 11" descr="A graph of a line and a hyperplane&#10;&#10;Description automatically generated with low confidence">
            <a:extLst>
              <a:ext uri="{FF2B5EF4-FFF2-40B4-BE49-F238E27FC236}">
                <a16:creationId xmlns:a16="http://schemas.microsoft.com/office/drawing/2014/main" id="{25336675-E2DA-AE25-857E-D1C702713F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733" y="1612399"/>
            <a:ext cx="10238533" cy="4395201"/>
          </a:xfrm>
        </p:spPr>
      </p:pic>
    </p:spTree>
    <p:extLst>
      <p:ext uri="{BB962C8B-B14F-4D97-AF65-F5344CB8AC3E}">
        <p14:creationId xmlns:p14="http://schemas.microsoft.com/office/powerpoint/2010/main" val="2193633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23F28-3347-129A-8E7E-A49A1BC87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Parameters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en-US" dirty="0"/>
              <a:t> Hyperplane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8A7581-D476-485C-DA24-1B2BF8AA0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13601-2E22-4589-A394-4D3650FFD697}" type="slidenum">
              <a:rPr lang="en-US" smtClean="0">
                <a:solidFill>
                  <a:prstClr val="black"/>
                </a:solidFill>
              </a:rPr>
              <a:pPr/>
              <a:t>14</a:t>
            </a:fld>
            <a:endParaRPr lang="en-US" dirty="0">
              <a:solidFill>
                <a:prstClr val="black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229F8E9-04EE-505A-07B2-44CB46BA3D9A}"/>
                  </a:ext>
                </a:extLst>
              </p:cNvPr>
              <p:cNvSpPr txBox="1"/>
              <p:nvPr/>
            </p:nvSpPr>
            <p:spPr>
              <a:xfrm>
                <a:off x="860886" y="1247334"/>
                <a:ext cx="4428744" cy="489364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sz="2400" dirty="0"/>
                  <a:t> is the </a:t>
                </a:r>
                <a:r>
                  <a:rPr lang="en-US" sz="2400" b="1" dirty="0"/>
                  <a:t>orientation / direction </a:t>
                </a:r>
                <a:r>
                  <a:rPr lang="en-US" sz="2400" dirty="0"/>
                  <a:t>of the plane (perpendicular to it, known as </a:t>
                </a:r>
                <a:r>
                  <a:rPr lang="en-US" sz="2400" b="1" dirty="0"/>
                  <a:t>normal vector</a:t>
                </a:r>
                <a:r>
                  <a:rPr lang="en-US" sz="2400" dirty="0"/>
                  <a:t>)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sz="2400" dirty="0"/>
                  <a:t> is the displacement from the origin (also known as translation coefficient or bias)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𝑤𝑥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𝑏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n-US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sz="2400" b="0" dirty="0"/>
                  <a:t> has the same dimension as the space the plane is in.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400" dirty="0"/>
                  <a:t>In general, we represent a hyperplane as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zh-CN" sz="2400" dirty="0"/>
                  <a:t>Parallel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hyperplanes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share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the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same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w</a:t>
                </a:r>
                <a:endParaRPr lang="en-US" sz="2400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229F8E9-04EE-505A-07B2-44CB46BA3D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0886" y="1247334"/>
                <a:ext cx="4428744" cy="4893647"/>
              </a:xfrm>
              <a:prstGeom prst="rect">
                <a:avLst/>
              </a:prstGeom>
              <a:blipFill>
                <a:blip r:embed="rId2"/>
                <a:stretch>
                  <a:fillRect l="-1714" t="-777" r="-1429" b="-18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Content Placeholder 11" descr="A graph of a line and a hyperplane&#10;&#10;Description automatically generated with low confidence">
            <a:extLst>
              <a:ext uri="{FF2B5EF4-FFF2-40B4-BE49-F238E27FC236}">
                <a16:creationId xmlns:a16="http://schemas.microsoft.com/office/drawing/2014/main" id="{F4797BF6-49FA-4817-9D60-8AC8BC4B55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9" t="6353" r="61408" b="9031"/>
          <a:stretch/>
        </p:blipFill>
        <p:spPr>
          <a:xfrm>
            <a:off x="7499371" y="1139467"/>
            <a:ext cx="2832073" cy="2789161"/>
          </a:xfr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B6AD1AA7-114F-1D4E-A462-023168D05887}"/>
              </a:ext>
            </a:extLst>
          </p:cNvPr>
          <p:cNvGrpSpPr/>
          <p:nvPr/>
        </p:nvGrpSpPr>
        <p:grpSpPr>
          <a:xfrm>
            <a:off x="8411223" y="1666345"/>
            <a:ext cx="658486" cy="665025"/>
            <a:chOff x="8132017" y="2322480"/>
            <a:chExt cx="658486" cy="665025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76D10DE4-F833-AD35-FFB6-D6602F3F391A}"/>
                </a:ext>
              </a:extLst>
            </p:cNvPr>
            <p:cNvCxnSpPr/>
            <p:nvPr/>
          </p:nvCxnSpPr>
          <p:spPr>
            <a:xfrm flipV="1">
              <a:off x="8343774" y="2457014"/>
              <a:ext cx="446729" cy="530491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D009F81-C710-7331-0E45-580DE20D37DC}"/>
                </a:ext>
              </a:extLst>
            </p:cNvPr>
            <p:cNvSpPr txBox="1"/>
            <p:nvPr/>
          </p:nvSpPr>
          <p:spPr>
            <a:xfrm>
              <a:off x="8132017" y="2322480"/>
              <a:ext cx="423514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600" dirty="0">
                  <a:solidFill>
                    <a:srgbClr val="FF0000"/>
                  </a:solidFill>
                </a:rPr>
                <a:t>w</a:t>
              </a:r>
              <a:endParaRPr lang="en-US" sz="2600" dirty="0">
                <a:solidFill>
                  <a:srgbClr val="FF0000"/>
                </a:solidFill>
              </a:endParaRPr>
            </a:p>
          </p:txBody>
        </p:sp>
      </p:grpSp>
      <p:pic>
        <p:nvPicPr>
          <p:cNvPr id="16" name="Content Placeholder 11" descr="A graph of a line and a hyperplane&#10;&#10;Description automatically generated with low confidence">
            <a:extLst>
              <a:ext uri="{FF2B5EF4-FFF2-40B4-BE49-F238E27FC236}">
                <a16:creationId xmlns:a16="http://schemas.microsoft.com/office/drawing/2014/main" id="{6E62081A-6A5F-BFE8-13B3-9A38384610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91" t="5082" r="4004" b="5367"/>
          <a:stretch/>
        </p:blipFill>
        <p:spPr>
          <a:xfrm>
            <a:off x="7374465" y="4075907"/>
            <a:ext cx="3081883" cy="2698399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77E979EA-D883-A050-C96C-99E2DDC744A1}"/>
              </a:ext>
            </a:extLst>
          </p:cNvPr>
          <p:cNvGrpSpPr/>
          <p:nvPr/>
        </p:nvGrpSpPr>
        <p:grpSpPr>
          <a:xfrm>
            <a:off x="8411223" y="4835121"/>
            <a:ext cx="501446" cy="772671"/>
            <a:chOff x="8144226" y="2303451"/>
            <a:chExt cx="501446" cy="772671"/>
          </a:xfrm>
        </p:grpSpPr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EFA0B05A-E20A-B801-C7EE-6D2DF8F8F2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645672" y="2303451"/>
              <a:ext cx="0" cy="772671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EB02931-D03F-6A56-03CE-94D16D5BAF5D}"/>
                </a:ext>
              </a:extLst>
            </p:cNvPr>
            <p:cNvSpPr txBox="1"/>
            <p:nvPr/>
          </p:nvSpPr>
          <p:spPr>
            <a:xfrm>
              <a:off x="8144226" y="2413763"/>
              <a:ext cx="423514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600" dirty="0">
                  <a:solidFill>
                    <a:srgbClr val="FF0000"/>
                  </a:solidFill>
                </a:rPr>
                <a:t>w</a:t>
              </a:r>
              <a:endParaRPr lang="en-US" sz="2600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4359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 of Decision Boundaries 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4" y="1177758"/>
            <a:ext cx="10748985" cy="3089442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Recall that the decision boundary is defined by some equation in terms of the predictors. A </a:t>
            </a:r>
            <a:r>
              <a:rPr lang="en-US" b="1" dirty="0">
                <a:solidFill>
                  <a:srgbClr val="FF0000"/>
                </a:solidFill>
              </a:rPr>
              <a:t>linear boundary</a:t>
            </a:r>
            <a:r>
              <a:rPr lang="en-US" dirty="0"/>
              <a:t> is a hyperplane defined by: </a:t>
            </a:r>
            <a:endParaRPr lang="en-US" sz="2400" dirty="0"/>
          </a:p>
          <a:p>
            <a:pPr lvl="1"/>
            <a:r>
              <a:rPr lang="en-US" i="1" dirty="0" err="1"/>
              <a:t>w</a:t>
            </a:r>
            <a:r>
              <a:rPr lang="en-US" baseline="30000" dirty="0" err="1"/>
              <a:t>⊤</a:t>
            </a:r>
            <a:r>
              <a:rPr lang="en-US" i="1" dirty="0" err="1"/>
              <a:t>x</a:t>
            </a:r>
            <a:r>
              <a:rPr lang="en-US" dirty="0"/>
              <a:t> + </a:t>
            </a:r>
            <a:r>
              <a:rPr lang="en-US" i="1" dirty="0"/>
              <a:t>b</a:t>
            </a:r>
            <a:r>
              <a:rPr lang="en-US" dirty="0"/>
              <a:t> = 0 (General equation of a hyperplane)</a:t>
            </a:r>
          </a:p>
          <a:p>
            <a:pPr lvl="1"/>
            <a:r>
              <a:rPr lang="en-US" dirty="0"/>
              <a:t>where </a:t>
            </a:r>
            <a:r>
              <a:rPr lang="en-US" b="1" dirty="0"/>
              <a:t>w</a:t>
            </a:r>
            <a:r>
              <a:rPr lang="en-US" dirty="0"/>
              <a:t>={w</a:t>
            </a:r>
            <a:r>
              <a:rPr lang="en-US" baseline="-25000" dirty="0"/>
              <a:t>1</a:t>
            </a:r>
            <a:r>
              <a:rPr lang="en-US" dirty="0"/>
              <a:t>, w</a:t>
            </a:r>
            <a:r>
              <a:rPr lang="en-US" baseline="-25000" dirty="0"/>
              <a:t>2</a:t>
            </a:r>
            <a:r>
              <a:rPr lang="en-US" dirty="0"/>
              <a:t>, …, w</a:t>
            </a:r>
            <a:r>
              <a:rPr lang="en-US" baseline="-25000" dirty="0"/>
              <a:t>p</a:t>
            </a:r>
            <a:r>
              <a:rPr lang="en-US" dirty="0"/>
              <a:t>} is a weight vector and b a scalar (bias)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i="1" dirty="0"/>
              <a:t>w</a:t>
            </a:r>
            <a:r>
              <a:rPr lang="en-US" dirty="0"/>
              <a:t>, represent a </a:t>
            </a:r>
            <a:r>
              <a:rPr lang="en-US" b="1" i="1" dirty="0"/>
              <a:t>normal vector</a:t>
            </a:r>
            <a:r>
              <a:rPr lang="en-US" dirty="0"/>
              <a:t>, pointing orthogonally away from the plane 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15</a:t>
            </a:fld>
            <a:endParaRPr lang="en-US"/>
          </a:p>
        </p:txBody>
      </p:sp>
      <p:pic>
        <p:nvPicPr>
          <p:cNvPr id="3073" name="Picture 1" descr="page8image3899200">
            <a:extLst>
              <a:ext uri="{FF2B5EF4-FFF2-40B4-BE49-F238E27FC236}">
                <a16:creationId xmlns:a16="http://schemas.microsoft.com/office/drawing/2014/main" id="{23188ED2-42FC-684E-9F4A-CB1AAE3493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34093" y="3757677"/>
            <a:ext cx="3247978" cy="287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7793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 of Decision Boundaries (cont.)</a:t>
            </a:r>
            <a:endParaRPr lang="en-US" dirty="0">
              <a:effectLst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3414" y="1177758"/>
                <a:ext cx="11053786" cy="5351058"/>
              </a:xfrm>
            </p:spPr>
            <p:txBody>
              <a:bodyPr>
                <a:normAutofit/>
              </a:bodyPr>
              <a:lstStyle/>
              <a:p>
                <a:r>
                  <a:rPr lang="en-US" sz="3200" dirty="0"/>
                  <a:t>Now, using some geometry, we can compute the distance between any point to the decision boundary using </a:t>
                </a:r>
                <a:r>
                  <a:rPr lang="en-US" sz="3200" i="1" dirty="0"/>
                  <a:t>w</a:t>
                </a:r>
                <a:r>
                  <a:rPr lang="en-US" sz="3200" dirty="0"/>
                  <a:t> and </a:t>
                </a:r>
                <a:r>
                  <a:rPr lang="en-US" sz="3200" i="1" dirty="0"/>
                  <a:t>b</a:t>
                </a:r>
                <a:r>
                  <a:rPr lang="en-US" sz="3200" dirty="0"/>
                  <a:t>. </a:t>
                </a:r>
              </a:p>
              <a:p>
                <a:endParaRPr lang="en-US" sz="3200" dirty="0">
                  <a:effectLst/>
                </a:endParaRPr>
              </a:p>
              <a:p>
                <a:pPr marL="0" indent="0">
                  <a:buNone/>
                </a:pPr>
                <a:endParaRPr lang="en-US" sz="3200" dirty="0"/>
              </a:p>
              <a:p>
                <a:pPr marL="0" indent="0">
                  <a:buNone/>
                </a:pPr>
                <a:endParaRPr lang="en-US" sz="3200" dirty="0"/>
              </a:p>
              <a:p>
                <a:pPr marL="0" indent="0">
                  <a:buNone/>
                </a:pPr>
                <a:endParaRPr lang="en-US" sz="3200" dirty="0"/>
              </a:p>
              <a:p>
                <a:endParaRPr lang="en-US" sz="1100" dirty="0"/>
              </a:p>
              <a:p>
                <a:r>
                  <a:rPr lang="en-US" sz="3200" dirty="0"/>
                  <a:t>The signed distance from a point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sz="3200" dirty="0"/>
                  <a:t> to the decision boundary is  (Euclidean Distance Formula)</a:t>
                </a:r>
              </a:p>
              <a:p>
                <a:endParaRPr lang="en-US" sz="3200" dirty="0">
                  <a:effectLst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3414" y="1177758"/>
                <a:ext cx="11053786" cy="5351058"/>
              </a:xfrm>
              <a:blipFill>
                <a:blip r:embed="rId2"/>
                <a:stretch>
                  <a:fillRect l="-917" t="-14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16</a:t>
            </a:fld>
            <a:endParaRPr lang="en-US"/>
          </a:p>
        </p:txBody>
      </p:sp>
      <p:pic>
        <p:nvPicPr>
          <p:cNvPr id="4097" name="Picture 1" descr="page9image3819008">
            <a:extLst>
              <a:ext uri="{FF2B5EF4-FFF2-40B4-BE49-F238E27FC236}">
                <a16:creationId xmlns:a16="http://schemas.microsoft.com/office/drawing/2014/main" id="{2DB6CB32-26B8-C44E-810F-A0AF775888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01533" y="2420138"/>
            <a:ext cx="2605270" cy="228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89BDEA-39A9-764C-A1F2-5227D12105DF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97802" y="5741047"/>
            <a:ext cx="2513703" cy="10611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08567C1-8C59-AE2E-496E-481277958B2A}"/>
              </a:ext>
            </a:extLst>
          </p:cNvPr>
          <p:cNvSpPr txBox="1"/>
          <p:nvPr/>
        </p:nvSpPr>
        <p:spPr>
          <a:xfrm>
            <a:off x="8758591" y="5826466"/>
            <a:ext cx="2443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How to decide the sign?</a:t>
            </a:r>
          </a:p>
        </p:txBody>
      </p:sp>
    </p:spTree>
    <p:extLst>
      <p:ext uri="{BB962C8B-B14F-4D97-AF65-F5344CB8AC3E}">
        <p14:creationId xmlns:p14="http://schemas.microsoft.com/office/powerpoint/2010/main" val="3967301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eaLnBrk="1" hangingPunct="1"/>
            <a:fld id="{2903B48B-C633-4783-A90F-BDE0B158F344}" type="slidenum">
              <a:rPr lang="en-US"/>
              <a:pPr eaLnBrk="1" hangingPunct="1"/>
              <a:t>17</a:t>
            </a:fld>
            <a:endParaRPr lang="en-US"/>
          </a:p>
        </p:txBody>
      </p:sp>
      <p:sp>
        <p:nvSpPr>
          <p:cNvPr id="25603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828800" y="381000"/>
            <a:ext cx="8610600" cy="609600"/>
          </a:xfrm>
          <a:noFill/>
        </p:spPr>
        <p:txBody>
          <a:bodyPr vert="horz" lIns="92075" tIns="46038" rIns="92075" bIns="46038" rtlCol="0" anchor="ctr">
            <a:normAutofit fontScale="90000"/>
          </a:bodyPr>
          <a:lstStyle/>
          <a:p>
            <a:r>
              <a:rPr lang="en-US" dirty="0"/>
              <a:t>Margins and Support Vectors</a:t>
            </a:r>
          </a:p>
        </p:txBody>
      </p:sp>
      <p:grpSp>
        <p:nvGrpSpPr>
          <p:cNvPr id="25604" name="Group 1027"/>
          <p:cNvGrpSpPr>
            <a:grpSpLocks/>
          </p:cNvGrpSpPr>
          <p:nvPr/>
        </p:nvGrpSpPr>
        <p:grpSpPr bwMode="auto">
          <a:xfrm>
            <a:off x="2058988" y="2481262"/>
            <a:ext cx="4114800" cy="2667000"/>
            <a:chOff x="337" y="1296"/>
            <a:chExt cx="2592" cy="1680"/>
          </a:xfrm>
        </p:grpSpPr>
        <p:sp>
          <p:nvSpPr>
            <p:cNvPr id="25652" name="Oval 1028"/>
            <p:cNvSpPr>
              <a:spLocks noChangeArrowheads="1"/>
            </p:cNvSpPr>
            <p:nvPr/>
          </p:nvSpPr>
          <p:spPr bwMode="auto">
            <a:xfrm>
              <a:off x="760" y="2622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53" name="Oval 1029"/>
            <p:cNvSpPr>
              <a:spLocks noChangeArrowheads="1"/>
            </p:cNvSpPr>
            <p:nvPr/>
          </p:nvSpPr>
          <p:spPr bwMode="auto">
            <a:xfrm>
              <a:off x="813" y="2313"/>
              <a:ext cx="53" cy="8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54" name="Oval 1030"/>
            <p:cNvSpPr>
              <a:spLocks noChangeArrowheads="1"/>
            </p:cNvSpPr>
            <p:nvPr/>
          </p:nvSpPr>
          <p:spPr bwMode="auto">
            <a:xfrm>
              <a:off x="522" y="2445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55" name="Oval 1031"/>
            <p:cNvSpPr>
              <a:spLocks noChangeArrowheads="1"/>
            </p:cNvSpPr>
            <p:nvPr/>
          </p:nvSpPr>
          <p:spPr bwMode="auto">
            <a:xfrm>
              <a:off x="681" y="2224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56" name="Oval 1032"/>
            <p:cNvSpPr>
              <a:spLocks noChangeArrowheads="1"/>
            </p:cNvSpPr>
            <p:nvPr/>
          </p:nvSpPr>
          <p:spPr bwMode="auto">
            <a:xfrm>
              <a:off x="945" y="2534"/>
              <a:ext cx="53" cy="8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57" name="Oval 1033"/>
            <p:cNvSpPr>
              <a:spLocks noChangeArrowheads="1"/>
            </p:cNvSpPr>
            <p:nvPr/>
          </p:nvSpPr>
          <p:spPr bwMode="auto">
            <a:xfrm>
              <a:off x="840" y="2048"/>
              <a:ext cx="52" cy="8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58" name="Oval 1034"/>
            <p:cNvSpPr>
              <a:spLocks noChangeArrowheads="1"/>
            </p:cNvSpPr>
            <p:nvPr/>
          </p:nvSpPr>
          <p:spPr bwMode="auto">
            <a:xfrm>
              <a:off x="972" y="2269"/>
              <a:ext cx="53" cy="8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59" name="Oval 1035"/>
            <p:cNvSpPr>
              <a:spLocks noChangeArrowheads="1"/>
            </p:cNvSpPr>
            <p:nvPr/>
          </p:nvSpPr>
          <p:spPr bwMode="auto">
            <a:xfrm>
              <a:off x="998" y="2003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60" name="Oval 1036"/>
            <p:cNvSpPr>
              <a:spLocks noChangeArrowheads="1"/>
            </p:cNvSpPr>
            <p:nvPr/>
          </p:nvSpPr>
          <p:spPr bwMode="auto">
            <a:xfrm>
              <a:off x="1104" y="2180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61" name="Oval 1037"/>
            <p:cNvSpPr>
              <a:spLocks noChangeArrowheads="1"/>
            </p:cNvSpPr>
            <p:nvPr/>
          </p:nvSpPr>
          <p:spPr bwMode="auto">
            <a:xfrm>
              <a:off x="1183" y="2445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62" name="Oval 1038"/>
            <p:cNvSpPr>
              <a:spLocks noChangeArrowheads="1"/>
            </p:cNvSpPr>
            <p:nvPr/>
          </p:nvSpPr>
          <p:spPr bwMode="auto">
            <a:xfrm>
              <a:off x="1051" y="2711"/>
              <a:ext cx="53" cy="8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63" name="Oval 1039"/>
            <p:cNvSpPr>
              <a:spLocks noChangeArrowheads="1"/>
            </p:cNvSpPr>
            <p:nvPr/>
          </p:nvSpPr>
          <p:spPr bwMode="auto">
            <a:xfrm>
              <a:off x="1369" y="2578"/>
              <a:ext cx="52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64" name="Oval 1040"/>
            <p:cNvSpPr>
              <a:spLocks noChangeArrowheads="1"/>
            </p:cNvSpPr>
            <p:nvPr/>
          </p:nvSpPr>
          <p:spPr bwMode="auto">
            <a:xfrm>
              <a:off x="1025" y="1738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25665" name="Group 1041"/>
            <p:cNvGrpSpPr>
              <a:grpSpLocks/>
            </p:cNvGrpSpPr>
            <p:nvPr/>
          </p:nvGrpSpPr>
          <p:grpSpPr bwMode="auto">
            <a:xfrm>
              <a:off x="1712" y="1473"/>
              <a:ext cx="741" cy="1061"/>
              <a:chOff x="1712" y="1473"/>
              <a:chExt cx="741" cy="1061"/>
            </a:xfrm>
          </p:grpSpPr>
          <p:sp>
            <p:nvSpPr>
              <p:cNvPr id="25670" name="Rectangle 1042"/>
              <p:cNvSpPr>
                <a:spLocks noChangeArrowheads="1"/>
              </p:cNvSpPr>
              <p:nvPr/>
            </p:nvSpPr>
            <p:spPr bwMode="auto">
              <a:xfrm>
                <a:off x="1871" y="1959"/>
                <a:ext cx="53" cy="89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671" name="Rectangle 1043"/>
              <p:cNvSpPr>
                <a:spLocks noChangeArrowheads="1"/>
              </p:cNvSpPr>
              <p:nvPr/>
            </p:nvSpPr>
            <p:spPr bwMode="auto">
              <a:xfrm>
                <a:off x="1712" y="1605"/>
                <a:ext cx="53" cy="89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672" name="Rectangle 1044"/>
              <p:cNvSpPr>
                <a:spLocks noChangeArrowheads="1"/>
              </p:cNvSpPr>
              <p:nvPr/>
            </p:nvSpPr>
            <p:spPr bwMode="auto">
              <a:xfrm>
                <a:off x="1924" y="1473"/>
                <a:ext cx="53" cy="88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673" name="Rectangle 1045"/>
              <p:cNvSpPr>
                <a:spLocks noChangeArrowheads="1"/>
              </p:cNvSpPr>
              <p:nvPr/>
            </p:nvSpPr>
            <p:spPr bwMode="auto">
              <a:xfrm>
                <a:off x="2003" y="2224"/>
                <a:ext cx="53" cy="89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674" name="Rectangle 1046"/>
              <p:cNvSpPr>
                <a:spLocks noChangeArrowheads="1"/>
              </p:cNvSpPr>
              <p:nvPr/>
            </p:nvSpPr>
            <p:spPr bwMode="auto">
              <a:xfrm>
                <a:off x="1977" y="1694"/>
                <a:ext cx="53" cy="88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675" name="Rectangle 1047"/>
              <p:cNvSpPr>
                <a:spLocks noChangeArrowheads="1"/>
              </p:cNvSpPr>
              <p:nvPr/>
            </p:nvSpPr>
            <p:spPr bwMode="auto">
              <a:xfrm>
                <a:off x="2083" y="1915"/>
                <a:ext cx="53" cy="88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676" name="Rectangle 1048"/>
              <p:cNvSpPr>
                <a:spLocks noChangeArrowheads="1"/>
              </p:cNvSpPr>
              <p:nvPr/>
            </p:nvSpPr>
            <p:spPr bwMode="auto">
              <a:xfrm>
                <a:off x="2056" y="1473"/>
                <a:ext cx="53" cy="88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677" name="Rectangle 1049"/>
              <p:cNvSpPr>
                <a:spLocks noChangeArrowheads="1"/>
              </p:cNvSpPr>
              <p:nvPr/>
            </p:nvSpPr>
            <p:spPr bwMode="auto">
              <a:xfrm>
                <a:off x="2215" y="1561"/>
                <a:ext cx="53" cy="89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678" name="Rectangle 1050"/>
              <p:cNvSpPr>
                <a:spLocks noChangeArrowheads="1"/>
              </p:cNvSpPr>
              <p:nvPr/>
            </p:nvSpPr>
            <p:spPr bwMode="auto">
              <a:xfrm>
                <a:off x="2162" y="2048"/>
                <a:ext cx="53" cy="88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679" name="Rectangle 1051"/>
              <p:cNvSpPr>
                <a:spLocks noChangeArrowheads="1"/>
              </p:cNvSpPr>
              <p:nvPr/>
            </p:nvSpPr>
            <p:spPr bwMode="auto">
              <a:xfrm>
                <a:off x="2241" y="1827"/>
                <a:ext cx="53" cy="88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680" name="Rectangle 1052"/>
              <p:cNvSpPr>
                <a:spLocks noChangeArrowheads="1"/>
              </p:cNvSpPr>
              <p:nvPr/>
            </p:nvSpPr>
            <p:spPr bwMode="auto">
              <a:xfrm>
                <a:off x="2215" y="2401"/>
                <a:ext cx="53" cy="89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681" name="Rectangle 1053"/>
              <p:cNvSpPr>
                <a:spLocks noChangeArrowheads="1"/>
              </p:cNvSpPr>
              <p:nvPr/>
            </p:nvSpPr>
            <p:spPr bwMode="auto">
              <a:xfrm>
                <a:off x="2374" y="1959"/>
                <a:ext cx="52" cy="89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682" name="Rectangle 1054"/>
              <p:cNvSpPr>
                <a:spLocks noChangeArrowheads="1"/>
              </p:cNvSpPr>
              <p:nvPr/>
            </p:nvSpPr>
            <p:spPr bwMode="auto">
              <a:xfrm>
                <a:off x="2374" y="2269"/>
                <a:ext cx="52" cy="88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5683" name="Rectangle 1055"/>
              <p:cNvSpPr>
                <a:spLocks noChangeArrowheads="1"/>
              </p:cNvSpPr>
              <p:nvPr/>
            </p:nvSpPr>
            <p:spPr bwMode="auto">
              <a:xfrm>
                <a:off x="2400" y="2445"/>
                <a:ext cx="53" cy="89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5666" name="Rectangle 1056"/>
            <p:cNvSpPr>
              <a:spLocks noChangeArrowheads="1"/>
            </p:cNvSpPr>
            <p:nvPr/>
          </p:nvSpPr>
          <p:spPr bwMode="auto">
            <a:xfrm>
              <a:off x="337" y="1296"/>
              <a:ext cx="2592" cy="168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67" name="Line 1057"/>
            <p:cNvSpPr>
              <a:spLocks noChangeShapeType="1"/>
            </p:cNvSpPr>
            <p:nvPr/>
          </p:nvSpPr>
          <p:spPr bwMode="auto">
            <a:xfrm>
              <a:off x="1686" y="1384"/>
              <a:ext cx="79" cy="150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68" name="Line 1058"/>
            <p:cNvSpPr>
              <a:spLocks noChangeShapeType="1"/>
            </p:cNvSpPr>
            <p:nvPr/>
          </p:nvSpPr>
          <p:spPr bwMode="auto">
            <a:xfrm>
              <a:off x="1395" y="1428"/>
              <a:ext cx="79" cy="150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69" name="Line 1059"/>
            <p:cNvSpPr>
              <a:spLocks noChangeShapeType="1"/>
            </p:cNvSpPr>
            <p:nvPr/>
          </p:nvSpPr>
          <p:spPr bwMode="auto">
            <a:xfrm>
              <a:off x="1554" y="1428"/>
              <a:ext cx="79" cy="150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5605" name="Group 1060"/>
          <p:cNvGrpSpPr>
            <a:grpSpLocks/>
          </p:cNvGrpSpPr>
          <p:nvPr/>
        </p:nvGrpSpPr>
        <p:grpSpPr bwMode="auto">
          <a:xfrm>
            <a:off x="6172201" y="2481262"/>
            <a:ext cx="4113213" cy="2667000"/>
            <a:chOff x="2929" y="1296"/>
            <a:chExt cx="2591" cy="1680"/>
          </a:xfrm>
        </p:grpSpPr>
        <p:sp>
          <p:nvSpPr>
            <p:cNvPr id="25621" name="Oval 1061"/>
            <p:cNvSpPr>
              <a:spLocks noChangeArrowheads="1"/>
            </p:cNvSpPr>
            <p:nvPr/>
          </p:nvSpPr>
          <p:spPr bwMode="auto">
            <a:xfrm>
              <a:off x="3352" y="2622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22" name="Oval 1062"/>
            <p:cNvSpPr>
              <a:spLocks noChangeArrowheads="1"/>
            </p:cNvSpPr>
            <p:nvPr/>
          </p:nvSpPr>
          <p:spPr bwMode="auto">
            <a:xfrm>
              <a:off x="3405" y="2313"/>
              <a:ext cx="53" cy="8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23" name="Oval 1063"/>
            <p:cNvSpPr>
              <a:spLocks noChangeArrowheads="1"/>
            </p:cNvSpPr>
            <p:nvPr/>
          </p:nvSpPr>
          <p:spPr bwMode="auto">
            <a:xfrm>
              <a:off x="3114" y="2445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24" name="Oval 1064"/>
            <p:cNvSpPr>
              <a:spLocks noChangeArrowheads="1"/>
            </p:cNvSpPr>
            <p:nvPr/>
          </p:nvSpPr>
          <p:spPr bwMode="auto">
            <a:xfrm>
              <a:off x="3273" y="2224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25" name="Oval 1065"/>
            <p:cNvSpPr>
              <a:spLocks noChangeArrowheads="1"/>
            </p:cNvSpPr>
            <p:nvPr/>
          </p:nvSpPr>
          <p:spPr bwMode="auto">
            <a:xfrm>
              <a:off x="3537" y="2534"/>
              <a:ext cx="53" cy="8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26" name="Oval 1066"/>
            <p:cNvSpPr>
              <a:spLocks noChangeArrowheads="1"/>
            </p:cNvSpPr>
            <p:nvPr/>
          </p:nvSpPr>
          <p:spPr bwMode="auto">
            <a:xfrm>
              <a:off x="3431" y="2048"/>
              <a:ext cx="53" cy="8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27" name="Oval 1067"/>
            <p:cNvSpPr>
              <a:spLocks noChangeArrowheads="1"/>
            </p:cNvSpPr>
            <p:nvPr/>
          </p:nvSpPr>
          <p:spPr bwMode="auto">
            <a:xfrm>
              <a:off x="3564" y="2269"/>
              <a:ext cx="52" cy="8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28" name="Oval 1068"/>
            <p:cNvSpPr>
              <a:spLocks noChangeArrowheads="1"/>
            </p:cNvSpPr>
            <p:nvPr/>
          </p:nvSpPr>
          <p:spPr bwMode="auto">
            <a:xfrm>
              <a:off x="3590" y="2003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29" name="Oval 1069"/>
            <p:cNvSpPr>
              <a:spLocks noChangeArrowheads="1"/>
            </p:cNvSpPr>
            <p:nvPr/>
          </p:nvSpPr>
          <p:spPr bwMode="auto">
            <a:xfrm>
              <a:off x="3696" y="2180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30" name="Oval 1070"/>
            <p:cNvSpPr>
              <a:spLocks noChangeArrowheads="1"/>
            </p:cNvSpPr>
            <p:nvPr/>
          </p:nvSpPr>
          <p:spPr bwMode="auto">
            <a:xfrm>
              <a:off x="3775" y="2445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31" name="Oval 1071"/>
            <p:cNvSpPr>
              <a:spLocks noChangeArrowheads="1"/>
            </p:cNvSpPr>
            <p:nvPr/>
          </p:nvSpPr>
          <p:spPr bwMode="auto">
            <a:xfrm>
              <a:off x="3643" y="2711"/>
              <a:ext cx="53" cy="8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32" name="Oval 1072"/>
            <p:cNvSpPr>
              <a:spLocks noChangeArrowheads="1"/>
            </p:cNvSpPr>
            <p:nvPr/>
          </p:nvSpPr>
          <p:spPr bwMode="auto">
            <a:xfrm>
              <a:off x="3960" y="2578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33" name="Oval 1073"/>
            <p:cNvSpPr>
              <a:spLocks noChangeArrowheads="1"/>
            </p:cNvSpPr>
            <p:nvPr/>
          </p:nvSpPr>
          <p:spPr bwMode="auto">
            <a:xfrm>
              <a:off x="3616" y="1738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34" name="Rectangle 1074"/>
            <p:cNvSpPr>
              <a:spLocks noChangeArrowheads="1"/>
            </p:cNvSpPr>
            <p:nvPr/>
          </p:nvSpPr>
          <p:spPr bwMode="auto">
            <a:xfrm>
              <a:off x="4462" y="1959"/>
              <a:ext cx="53" cy="89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35" name="Rectangle 1075"/>
            <p:cNvSpPr>
              <a:spLocks noChangeArrowheads="1"/>
            </p:cNvSpPr>
            <p:nvPr/>
          </p:nvSpPr>
          <p:spPr bwMode="auto">
            <a:xfrm>
              <a:off x="4304" y="1605"/>
              <a:ext cx="53" cy="89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36" name="Rectangle 1076"/>
            <p:cNvSpPr>
              <a:spLocks noChangeArrowheads="1"/>
            </p:cNvSpPr>
            <p:nvPr/>
          </p:nvSpPr>
          <p:spPr bwMode="auto">
            <a:xfrm>
              <a:off x="4515" y="1473"/>
              <a:ext cx="53" cy="8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37" name="Rectangle 1077"/>
            <p:cNvSpPr>
              <a:spLocks noChangeArrowheads="1"/>
            </p:cNvSpPr>
            <p:nvPr/>
          </p:nvSpPr>
          <p:spPr bwMode="auto">
            <a:xfrm>
              <a:off x="4595" y="2224"/>
              <a:ext cx="53" cy="89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38" name="Rectangle 1078"/>
            <p:cNvSpPr>
              <a:spLocks noChangeArrowheads="1"/>
            </p:cNvSpPr>
            <p:nvPr/>
          </p:nvSpPr>
          <p:spPr bwMode="auto">
            <a:xfrm>
              <a:off x="4568" y="1694"/>
              <a:ext cx="53" cy="8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39" name="Rectangle 1079"/>
            <p:cNvSpPr>
              <a:spLocks noChangeArrowheads="1"/>
            </p:cNvSpPr>
            <p:nvPr/>
          </p:nvSpPr>
          <p:spPr bwMode="auto">
            <a:xfrm>
              <a:off x="4674" y="1915"/>
              <a:ext cx="53" cy="8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40" name="Rectangle 1080"/>
            <p:cNvSpPr>
              <a:spLocks noChangeArrowheads="1"/>
            </p:cNvSpPr>
            <p:nvPr/>
          </p:nvSpPr>
          <p:spPr bwMode="auto">
            <a:xfrm>
              <a:off x="4648" y="1473"/>
              <a:ext cx="52" cy="8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41" name="Rectangle 1081"/>
            <p:cNvSpPr>
              <a:spLocks noChangeArrowheads="1"/>
            </p:cNvSpPr>
            <p:nvPr/>
          </p:nvSpPr>
          <p:spPr bwMode="auto">
            <a:xfrm>
              <a:off x="4806" y="1561"/>
              <a:ext cx="53" cy="89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42" name="Rectangle 1082"/>
            <p:cNvSpPr>
              <a:spLocks noChangeArrowheads="1"/>
            </p:cNvSpPr>
            <p:nvPr/>
          </p:nvSpPr>
          <p:spPr bwMode="auto">
            <a:xfrm>
              <a:off x="4753" y="2048"/>
              <a:ext cx="53" cy="8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43" name="Rectangle 1083"/>
            <p:cNvSpPr>
              <a:spLocks noChangeArrowheads="1"/>
            </p:cNvSpPr>
            <p:nvPr/>
          </p:nvSpPr>
          <p:spPr bwMode="auto">
            <a:xfrm>
              <a:off x="4833" y="1827"/>
              <a:ext cx="52" cy="8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44" name="Rectangle 1084"/>
            <p:cNvSpPr>
              <a:spLocks noChangeArrowheads="1"/>
            </p:cNvSpPr>
            <p:nvPr/>
          </p:nvSpPr>
          <p:spPr bwMode="auto">
            <a:xfrm>
              <a:off x="4806" y="2401"/>
              <a:ext cx="53" cy="89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45" name="Rectangle 1085"/>
            <p:cNvSpPr>
              <a:spLocks noChangeArrowheads="1"/>
            </p:cNvSpPr>
            <p:nvPr/>
          </p:nvSpPr>
          <p:spPr bwMode="auto">
            <a:xfrm>
              <a:off x="4965" y="1959"/>
              <a:ext cx="53" cy="89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46" name="Rectangle 1086"/>
            <p:cNvSpPr>
              <a:spLocks noChangeArrowheads="1"/>
            </p:cNvSpPr>
            <p:nvPr/>
          </p:nvSpPr>
          <p:spPr bwMode="auto">
            <a:xfrm>
              <a:off x="4965" y="2269"/>
              <a:ext cx="53" cy="8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47" name="Rectangle 1087"/>
            <p:cNvSpPr>
              <a:spLocks noChangeArrowheads="1"/>
            </p:cNvSpPr>
            <p:nvPr/>
          </p:nvSpPr>
          <p:spPr bwMode="auto">
            <a:xfrm>
              <a:off x="4991" y="2445"/>
              <a:ext cx="53" cy="89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48" name="Rectangle 1088"/>
            <p:cNvSpPr>
              <a:spLocks noChangeArrowheads="1"/>
            </p:cNvSpPr>
            <p:nvPr/>
          </p:nvSpPr>
          <p:spPr bwMode="auto">
            <a:xfrm>
              <a:off x="2929" y="1296"/>
              <a:ext cx="2591" cy="168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649" name="Line 1089"/>
            <p:cNvSpPr>
              <a:spLocks noChangeShapeType="1"/>
            </p:cNvSpPr>
            <p:nvPr/>
          </p:nvSpPr>
          <p:spPr bwMode="auto">
            <a:xfrm>
              <a:off x="3552" y="1392"/>
              <a:ext cx="576" cy="14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50" name="Line 1090"/>
            <p:cNvSpPr>
              <a:spLocks noChangeShapeType="1"/>
            </p:cNvSpPr>
            <p:nvPr/>
          </p:nvSpPr>
          <p:spPr bwMode="auto">
            <a:xfrm>
              <a:off x="4176" y="1344"/>
              <a:ext cx="576" cy="14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5651" name="Line 1091"/>
            <p:cNvSpPr>
              <a:spLocks noChangeShapeType="1"/>
            </p:cNvSpPr>
            <p:nvPr/>
          </p:nvSpPr>
          <p:spPr bwMode="auto">
            <a:xfrm>
              <a:off x="3888" y="1392"/>
              <a:ext cx="576" cy="14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1092"/>
          <p:cNvGrpSpPr>
            <a:grpSpLocks/>
          </p:cNvGrpSpPr>
          <p:nvPr/>
        </p:nvGrpSpPr>
        <p:grpSpPr bwMode="auto">
          <a:xfrm>
            <a:off x="5013326" y="3090862"/>
            <a:ext cx="3749675" cy="3386138"/>
            <a:chOff x="2198" y="1680"/>
            <a:chExt cx="2362" cy="2133"/>
          </a:xfrm>
        </p:grpSpPr>
        <p:sp>
          <p:nvSpPr>
            <p:cNvPr id="25615" name="Text Box 1093"/>
            <p:cNvSpPr txBox="1">
              <a:spLocks noChangeArrowheads="1"/>
            </p:cNvSpPr>
            <p:nvPr/>
          </p:nvSpPr>
          <p:spPr bwMode="auto">
            <a:xfrm>
              <a:off x="2198" y="3525"/>
              <a:ext cx="1467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</a:defRPr>
              </a:lvl9pPr>
            </a:lstStyle>
            <a:p>
              <a:pPr eaLnBrk="1" hangingPunct="1"/>
              <a:r>
                <a:rPr lang="en-US" sz="2400">
                  <a:solidFill>
                    <a:schemeClr val="hlink"/>
                  </a:solidFill>
                </a:rPr>
                <a:t>Support Vectors</a:t>
              </a:r>
            </a:p>
          </p:txBody>
        </p:sp>
        <p:sp>
          <p:nvSpPr>
            <p:cNvPr id="25616" name="Line 1094"/>
            <p:cNvSpPr>
              <a:spLocks noChangeShapeType="1"/>
            </p:cNvSpPr>
            <p:nvPr/>
          </p:nvSpPr>
          <p:spPr bwMode="auto">
            <a:xfrm flipV="1">
              <a:off x="2928" y="1680"/>
              <a:ext cx="1392" cy="17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617" name="Line 1095"/>
            <p:cNvSpPr>
              <a:spLocks noChangeShapeType="1"/>
            </p:cNvSpPr>
            <p:nvPr/>
          </p:nvSpPr>
          <p:spPr bwMode="auto">
            <a:xfrm flipV="1">
              <a:off x="2928" y="2016"/>
              <a:ext cx="1536" cy="14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618" name="Line 1096"/>
            <p:cNvSpPr>
              <a:spLocks noChangeShapeType="1"/>
            </p:cNvSpPr>
            <p:nvPr/>
          </p:nvSpPr>
          <p:spPr bwMode="auto">
            <a:xfrm flipV="1">
              <a:off x="2976" y="2304"/>
              <a:ext cx="1584" cy="115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619" name="Line 1097"/>
            <p:cNvSpPr>
              <a:spLocks noChangeShapeType="1"/>
            </p:cNvSpPr>
            <p:nvPr/>
          </p:nvSpPr>
          <p:spPr bwMode="auto">
            <a:xfrm flipV="1">
              <a:off x="2976" y="2640"/>
              <a:ext cx="960" cy="81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620" name="Line 1098"/>
            <p:cNvSpPr>
              <a:spLocks noChangeShapeType="1"/>
            </p:cNvSpPr>
            <p:nvPr/>
          </p:nvSpPr>
          <p:spPr bwMode="auto">
            <a:xfrm flipV="1">
              <a:off x="2976" y="1824"/>
              <a:ext cx="624" cy="16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6" name="Group 1099"/>
          <p:cNvGrpSpPr>
            <a:grpSpLocks/>
          </p:cNvGrpSpPr>
          <p:nvPr/>
        </p:nvGrpSpPr>
        <p:grpSpPr bwMode="auto">
          <a:xfrm>
            <a:off x="2590800" y="3776662"/>
            <a:ext cx="1917700" cy="2133600"/>
            <a:chOff x="682" y="2112"/>
            <a:chExt cx="1208" cy="1344"/>
          </a:xfrm>
        </p:grpSpPr>
        <p:sp>
          <p:nvSpPr>
            <p:cNvPr id="25612" name="Text Box 1100"/>
            <p:cNvSpPr txBox="1">
              <a:spLocks noChangeArrowheads="1"/>
            </p:cNvSpPr>
            <p:nvPr/>
          </p:nvSpPr>
          <p:spPr bwMode="auto">
            <a:xfrm>
              <a:off x="682" y="3168"/>
              <a:ext cx="1208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</a:defRPr>
              </a:lvl9pPr>
            </a:lstStyle>
            <a:p>
              <a:pPr eaLnBrk="1" hangingPunct="1"/>
              <a:r>
                <a:rPr lang="en-US" sz="2400"/>
                <a:t>Small Margin</a:t>
              </a:r>
            </a:p>
          </p:txBody>
        </p:sp>
        <p:sp>
          <p:nvSpPr>
            <p:cNvPr id="25613" name="Line 1101"/>
            <p:cNvSpPr>
              <a:spLocks noChangeShapeType="1"/>
            </p:cNvSpPr>
            <p:nvPr/>
          </p:nvSpPr>
          <p:spPr bwMode="auto">
            <a:xfrm flipV="1">
              <a:off x="1440" y="2112"/>
              <a:ext cx="288" cy="48"/>
            </a:xfrm>
            <a:prstGeom prst="line">
              <a:avLst/>
            </a:prstGeom>
            <a:noFill/>
            <a:ln w="9525">
              <a:solidFill>
                <a:schemeClr val="folHlink"/>
              </a:solidFill>
              <a:miter lim="800000"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614" name="Line 1102"/>
            <p:cNvSpPr>
              <a:spLocks noChangeShapeType="1"/>
            </p:cNvSpPr>
            <p:nvPr/>
          </p:nvSpPr>
          <p:spPr bwMode="auto">
            <a:xfrm flipV="1">
              <a:off x="1344" y="2160"/>
              <a:ext cx="240" cy="1056"/>
            </a:xfrm>
            <a:prstGeom prst="line">
              <a:avLst/>
            </a:prstGeom>
            <a:noFill/>
            <a:ln w="9525">
              <a:solidFill>
                <a:schemeClr val="folHlink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grpSp>
        <p:nvGrpSpPr>
          <p:cNvPr id="7" name="Group 1103"/>
          <p:cNvGrpSpPr>
            <a:grpSpLocks/>
          </p:cNvGrpSpPr>
          <p:nvPr/>
        </p:nvGrpSpPr>
        <p:grpSpPr bwMode="auto">
          <a:xfrm>
            <a:off x="6873875" y="3090862"/>
            <a:ext cx="1943100" cy="2819400"/>
            <a:chOff x="3370" y="1680"/>
            <a:chExt cx="1224" cy="1776"/>
          </a:xfrm>
        </p:grpSpPr>
        <p:sp>
          <p:nvSpPr>
            <p:cNvPr id="25609" name="Text Box 1104"/>
            <p:cNvSpPr txBox="1">
              <a:spLocks noChangeArrowheads="1"/>
            </p:cNvSpPr>
            <p:nvPr/>
          </p:nvSpPr>
          <p:spPr bwMode="auto">
            <a:xfrm>
              <a:off x="3370" y="3168"/>
              <a:ext cx="122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ahoma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</a:defRPr>
              </a:lvl9pPr>
            </a:lstStyle>
            <a:p>
              <a:pPr eaLnBrk="1" hangingPunct="1"/>
              <a:r>
                <a:rPr lang="en-US" sz="2400"/>
                <a:t>Large Margin</a:t>
              </a:r>
            </a:p>
          </p:txBody>
        </p:sp>
        <p:sp>
          <p:nvSpPr>
            <p:cNvPr id="25610" name="Line 1105"/>
            <p:cNvSpPr>
              <a:spLocks noChangeShapeType="1"/>
            </p:cNvSpPr>
            <p:nvPr/>
          </p:nvSpPr>
          <p:spPr bwMode="auto">
            <a:xfrm flipV="1">
              <a:off x="3744" y="1680"/>
              <a:ext cx="528" cy="240"/>
            </a:xfrm>
            <a:prstGeom prst="line">
              <a:avLst/>
            </a:prstGeom>
            <a:noFill/>
            <a:ln w="9525">
              <a:solidFill>
                <a:schemeClr val="folHlink"/>
              </a:solidFill>
              <a:miter lim="800000"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25611" name="Line 1106"/>
            <p:cNvSpPr>
              <a:spLocks noChangeShapeType="1"/>
            </p:cNvSpPr>
            <p:nvPr/>
          </p:nvSpPr>
          <p:spPr bwMode="auto">
            <a:xfrm flipV="1">
              <a:off x="4032" y="1728"/>
              <a:ext cx="96" cy="1488"/>
            </a:xfrm>
            <a:prstGeom prst="line">
              <a:avLst/>
            </a:prstGeom>
            <a:noFill/>
            <a:ln w="9525">
              <a:solidFill>
                <a:schemeClr val="folHlink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5F328758-AEA7-4508-A3FE-8C0712073169}"/>
              </a:ext>
            </a:extLst>
          </p:cNvPr>
          <p:cNvSpPr txBox="1"/>
          <p:nvPr/>
        </p:nvSpPr>
        <p:spPr>
          <a:xfrm>
            <a:off x="727578" y="1164192"/>
            <a:ext cx="917842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points closest to the decision boundary are called </a:t>
            </a:r>
            <a:r>
              <a:rPr lang="en-US" sz="2400" b="1" i="1" dirty="0"/>
              <a:t>support vectors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Margin: (twice) the distance of the boundary to its support vectors</a:t>
            </a:r>
          </a:p>
        </p:txBody>
      </p:sp>
    </p:spTree>
    <p:extLst>
      <p:ext uri="{BB962C8B-B14F-4D97-AF65-F5344CB8AC3E}">
        <p14:creationId xmlns:p14="http://schemas.microsoft.com/office/powerpoint/2010/main" val="990626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eaLnBrk="1" hangingPunct="1"/>
            <a:fld id="{FC44B99D-D3E1-4C75-B5A6-363FC1D5961E}" type="slidenum">
              <a:rPr lang="en-US"/>
              <a:pPr eaLnBrk="1" hangingPunct="1"/>
              <a:t>18</a:t>
            </a:fld>
            <a:endParaRPr lang="en-US"/>
          </a:p>
        </p:txBody>
      </p:sp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>
          <a:xfrm>
            <a:off x="1524000" y="381000"/>
            <a:ext cx="9144000" cy="609600"/>
          </a:xfrm>
          <a:noFill/>
        </p:spPr>
        <p:txBody>
          <a:bodyPr vert="horz" lIns="92075" tIns="46038" rIns="92075" bIns="46038" rtlCol="0" anchor="ctr">
            <a:normAutofit fontScale="90000"/>
          </a:bodyPr>
          <a:lstStyle/>
          <a:p>
            <a:pPr eaLnBrk="1" hangingPunct="1"/>
            <a:r>
              <a:rPr lang="en-US" dirty="0"/>
              <a:t>SVM—When Data Is Linearly Separable</a:t>
            </a:r>
          </a:p>
        </p:txBody>
      </p:sp>
      <p:grpSp>
        <p:nvGrpSpPr>
          <p:cNvPr id="27652" name="Group 3"/>
          <p:cNvGrpSpPr>
            <a:grpSpLocks/>
          </p:cNvGrpSpPr>
          <p:nvPr/>
        </p:nvGrpSpPr>
        <p:grpSpPr bwMode="auto">
          <a:xfrm>
            <a:off x="1982788" y="1524000"/>
            <a:ext cx="4114800" cy="2667000"/>
            <a:chOff x="337" y="1296"/>
            <a:chExt cx="2592" cy="1680"/>
          </a:xfrm>
        </p:grpSpPr>
        <p:sp>
          <p:nvSpPr>
            <p:cNvPr id="27688" name="Oval 4"/>
            <p:cNvSpPr>
              <a:spLocks noChangeArrowheads="1"/>
            </p:cNvSpPr>
            <p:nvPr/>
          </p:nvSpPr>
          <p:spPr bwMode="auto">
            <a:xfrm>
              <a:off x="760" y="2622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89" name="Oval 5"/>
            <p:cNvSpPr>
              <a:spLocks noChangeArrowheads="1"/>
            </p:cNvSpPr>
            <p:nvPr/>
          </p:nvSpPr>
          <p:spPr bwMode="auto">
            <a:xfrm>
              <a:off x="813" y="2313"/>
              <a:ext cx="53" cy="8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90" name="Oval 6"/>
            <p:cNvSpPr>
              <a:spLocks noChangeArrowheads="1"/>
            </p:cNvSpPr>
            <p:nvPr/>
          </p:nvSpPr>
          <p:spPr bwMode="auto">
            <a:xfrm>
              <a:off x="522" y="2445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91" name="Oval 7"/>
            <p:cNvSpPr>
              <a:spLocks noChangeArrowheads="1"/>
            </p:cNvSpPr>
            <p:nvPr/>
          </p:nvSpPr>
          <p:spPr bwMode="auto">
            <a:xfrm>
              <a:off x="681" y="2224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92" name="Oval 8"/>
            <p:cNvSpPr>
              <a:spLocks noChangeArrowheads="1"/>
            </p:cNvSpPr>
            <p:nvPr/>
          </p:nvSpPr>
          <p:spPr bwMode="auto">
            <a:xfrm>
              <a:off x="945" y="2534"/>
              <a:ext cx="53" cy="8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93" name="Oval 9"/>
            <p:cNvSpPr>
              <a:spLocks noChangeArrowheads="1"/>
            </p:cNvSpPr>
            <p:nvPr/>
          </p:nvSpPr>
          <p:spPr bwMode="auto">
            <a:xfrm>
              <a:off x="840" y="2048"/>
              <a:ext cx="52" cy="8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94" name="Oval 10"/>
            <p:cNvSpPr>
              <a:spLocks noChangeArrowheads="1"/>
            </p:cNvSpPr>
            <p:nvPr/>
          </p:nvSpPr>
          <p:spPr bwMode="auto">
            <a:xfrm>
              <a:off x="972" y="2269"/>
              <a:ext cx="53" cy="8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95" name="Oval 11"/>
            <p:cNvSpPr>
              <a:spLocks noChangeArrowheads="1"/>
            </p:cNvSpPr>
            <p:nvPr/>
          </p:nvSpPr>
          <p:spPr bwMode="auto">
            <a:xfrm>
              <a:off x="998" y="2003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96" name="Oval 12"/>
            <p:cNvSpPr>
              <a:spLocks noChangeArrowheads="1"/>
            </p:cNvSpPr>
            <p:nvPr/>
          </p:nvSpPr>
          <p:spPr bwMode="auto">
            <a:xfrm>
              <a:off x="1104" y="2180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97" name="Oval 13"/>
            <p:cNvSpPr>
              <a:spLocks noChangeArrowheads="1"/>
            </p:cNvSpPr>
            <p:nvPr/>
          </p:nvSpPr>
          <p:spPr bwMode="auto">
            <a:xfrm>
              <a:off x="1183" y="2445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98" name="Oval 14"/>
            <p:cNvSpPr>
              <a:spLocks noChangeArrowheads="1"/>
            </p:cNvSpPr>
            <p:nvPr/>
          </p:nvSpPr>
          <p:spPr bwMode="auto">
            <a:xfrm>
              <a:off x="1051" y="2711"/>
              <a:ext cx="53" cy="8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99" name="Oval 15"/>
            <p:cNvSpPr>
              <a:spLocks noChangeArrowheads="1"/>
            </p:cNvSpPr>
            <p:nvPr/>
          </p:nvSpPr>
          <p:spPr bwMode="auto">
            <a:xfrm>
              <a:off x="1369" y="2578"/>
              <a:ext cx="52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700" name="Oval 16"/>
            <p:cNvSpPr>
              <a:spLocks noChangeArrowheads="1"/>
            </p:cNvSpPr>
            <p:nvPr/>
          </p:nvSpPr>
          <p:spPr bwMode="auto">
            <a:xfrm>
              <a:off x="1025" y="1738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27701" name="Group 17"/>
            <p:cNvGrpSpPr>
              <a:grpSpLocks/>
            </p:cNvGrpSpPr>
            <p:nvPr/>
          </p:nvGrpSpPr>
          <p:grpSpPr bwMode="auto">
            <a:xfrm>
              <a:off x="1712" y="1473"/>
              <a:ext cx="741" cy="1061"/>
              <a:chOff x="1712" y="1473"/>
              <a:chExt cx="741" cy="1061"/>
            </a:xfrm>
          </p:grpSpPr>
          <p:sp>
            <p:nvSpPr>
              <p:cNvPr id="27706" name="Rectangle 18"/>
              <p:cNvSpPr>
                <a:spLocks noChangeArrowheads="1"/>
              </p:cNvSpPr>
              <p:nvPr/>
            </p:nvSpPr>
            <p:spPr bwMode="auto">
              <a:xfrm>
                <a:off x="1871" y="1959"/>
                <a:ext cx="53" cy="89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707" name="Rectangle 19"/>
              <p:cNvSpPr>
                <a:spLocks noChangeArrowheads="1"/>
              </p:cNvSpPr>
              <p:nvPr/>
            </p:nvSpPr>
            <p:spPr bwMode="auto">
              <a:xfrm>
                <a:off x="1712" y="1605"/>
                <a:ext cx="53" cy="89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708" name="Rectangle 20"/>
              <p:cNvSpPr>
                <a:spLocks noChangeArrowheads="1"/>
              </p:cNvSpPr>
              <p:nvPr/>
            </p:nvSpPr>
            <p:spPr bwMode="auto">
              <a:xfrm>
                <a:off x="1924" y="1473"/>
                <a:ext cx="53" cy="88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709" name="Rectangle 21"/>
              <p:cNvSpPr>
                <a:spLocks noChangeArrowheads="1"/>
              </p:cNvSpPr>
              <p:nvPr/>
            </p:nvSpPr>
            <p:spPr bwMode="auto">
              <a:xfrm>
                <a:off x="2003" y="2224"/>
                <a:ext cx="53" cy="89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710" name="Rectangle 22"/>
              <p:cNvSpPr>
                <a:spLocks noChangeArrowheads="1"/>
              </p:cNvSpPr>
              <p:nvPr/>
            </p:nvSpPr>
            <p:spPr bwMode="auto">
              <a:xfrm>
                <a:off x="1977" y="1694"/>
                <a:ext cx="53" cy="88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711" name="Rectangle 23"/>
              <p:cNvSpPr>
                <a:spLocks noChangeArrowheads="1"/>
              </p:cNvSpPr>
              <p:nvPr/>
            </p:nvSpPr>
            <p:spPr bwMode="auto">
              <a:xfrm>
                <a:off x="2083" y="1915"/>
                <a:ext cx="53" cy="88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712" name="Rectangle 24"/>
              <p:cNvSpPr>
                <a:spLocks noChangeArrowheads="1"/>
              </p:cNvSpPr>
              <p:nvPr/>
            </p:nvSpPr>
            <p:spPr bwMode="auto">
              <a:xfrm>
                <a:off x="2056" y="1473"/>
                <a:ext cx="53" cy="88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713" name="Rectangle 25"/>
              <p:cNvSpPr>
                <a:spLocks noChangeArrowheads="1"/>
              </p:cNvSpPr>
              <p:nvPr/>
            </p:nvSpPr>
            <p:spPr bwMode="auto">
              <a:xfrm>
                <a:off x="2215" y="1561"/>
                <a:ext cx="53" cy="89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714" name="Rectangle 26"/>
              <p:cNvSpPr>
                <a:spLocks noChangeArrowheads="1"/>
              </p:cNvSpPr>
              <p:nvPr/>
            </p:nvSpPr>
            <p:spPr bwMode="auto">
              <a:xfrm>
                <a:off x="2162" y="2048"/>
                <a:ext cx="53" cy="88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715" name="Rectangle 27"/>
              <p:cNvSpPr>
                <a:spLocks noChangeArrowheads="1"/>
              </p:cNvSpPr>
              <p:nvPr/>
            </p:nvSpPr>
            <p:spPr bwMode="auto">
              <a:xfrm>
                <a:off x="2241" y="1827"/>
                <a:ext cx="53" cy="88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716" name="Rectangle 28"/>
              <p:cNvSpPr>
                <a:spLocks noChangeArrowheads="1"/>
              </p:cNvSpPr>
              <p:nvPr/>
            </p:nvSpPr>
            <p:spPr bwMode="auto">
              <a:xfrm>
                <a:off x="2215" y="2401"/>
                <a:ext cx="53" cy="89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717" name="Rectangle 29"/>
              <p:cNvSpPr>
                <a:spLocks noChangeArrowheads="1"/>
              </p:cNvSpPr>
              <p:nvPr/>
            </p:nvSpPr>
            <p:spPr bwMode="auto">
              <a:xfrm>
                <a:off x="2374" y="1959"/>
                <a:ext cx="52" cy="89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718" name="Rectangle 30"/>
              <p:cNvSpPr>
                <a:spLocks noChangeArrowheads="1"/>
              </p:cNvSpPr>
              <p:nvPr/>
            </p:nvSpPr>
            <p:spPr bwMode="auto">
              <a:xfrm>
                <a:off x="2374" y="2269"/>
                <a:ext cx="52" cy="88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7719" name="Rectangle 31"/>
              <p:cNvSpPr>
                <a:spLocks noChangeArrowheads="1"/>
              </p:cNvSpPr>
              <p:nvPr/>
            </p:nvSpPr>
            <p:spPr bwMode="auto">
              <a:xfrm>
                <a:off x="2400" y="2445"/>
                <a:ext cx="53" cy="89"/>
              </a:xfrm>
              <a:prstGeom prst="rect">
                <a:avLst/>
              </a:prstGeom>
              <a:solidFill>
                <a:srgbClr val="0000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7702" name="Rectangle 32"/>
            <p:cNvSpPr>
              <a:spLocks noChangeArrowheads="1"/>
            </p:cNvSpPr>
            <p:nvPr/>
          </p:nvSpPr>
          <p:spPr bwMode="auto">
            <a:xfrm>
              <a:off x="337" y="1296"/>
              <a:ext cx="2592" cy="168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703" name="Line 33"/>
            <p:cNvSpPr>
              <a:spLocks noChangeShapeType="1"/>
            </p:cNvSpPr>
            <p:nvPr/>
          </p:nvSpPr>
          <p:spPr bwMode="auto">
            <a:xfrm>
              <a:off x="1686" y="1384"/>
              <a:ext cx="79" cy="150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704" name="Line 34"/>
            <p:cNvSpPr>
              <a:spLocks noChangeShapeType="1"/>
            </p:cNvSpPr>
            <p:nvPr/>
          </p:nvSpPr>
          <p:spPr bwMode="auto">
            <a:xfrm>
              <a:off x="1395" y="1428"/>
              <a:ext cx="79" cy="150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705" name="Line 35"/>
            <p:cNvSpPr>
              <a:spLocks noChangeShapeType="1"/>
            </p:cNvSpPr>
            <p:nvPr/>
          </p:nvSpPr>
          <p:spPr bwMode="auto">
            <a:xfrm>
              <a:off x="1554" y="1428"/>
              <a:ext cx="79" cy="150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7653" name="Group 36"/>
          <p:cNvGrpSpPr>
            <a:grpSpLocks/>
          </p:cNvGrpSpPr>
          <p:nvPr/>
        </p:nvGrpSpPr>
        <p:grpSpPr bwMode="auto">
          <a:xfrm>
            <a:off x="6096001" y="1524000"/>
            <a:ext cx="4113213" cy="2667000"/>
            <a:chOff x="2929" y="1296"/>
            <a:chExt cx="2591" cy="1680"/>
          </a:xfrm>
        </p:grpSpPr>
        <p:sp>
          <p:nvSpPr>
            <p:cNvPr id="27657" name="Oval 37"/>
            <p:cNvSpPr>
              <a:spLocks noChangeArrowheads="1"/>
            </p:cNvSpPr>
            <p:nvPr/>
          </p:nvSpPr>
          <p:spPr bwMode="auto">
            <a:xfrm>
              <a:off x="3352" y="2622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58" name="Oval 38"/>
            <p:cNvSpPr>
              <a:spLocks noChangeArrowheads="1"/>
            </p:cNvSpPr>
            <p:nvPr/>
          </p:nvSpPr>
          <p:spPr bwMode="auto">
            <a:xfrm>
              <a:off x="3405" y="2313"/>
              <a:ext cx="53" cy="8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59" name="Oval 39"/>
            <p:cNvSpPr>
              <a:spLocks noChangeArrowheads="1"/>
            </p:cNvSpPr>
            <p:nvPr/>
          </p:nvSpPr>
          <p:spPr bwMode="auto">
            <a:xfrm>
              <a:off x="3114" y="2445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0" name="Oval 40"/>
            <p:cNvSpPr>
              <a:spLocks noChangeArrowheads="1"/>
            </p:cNvSpPr>
            <p:nvPr/>
          </p:nvSpPr>
          <p:spPr bwMode="auto">
            <a:xfrm>
              <a:off x="3273" y="2224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1" name="Oval 41"/>
            <p:cNvSpPr>
              <a:spLocks noChangeArrowheads="1"/>
            </p:cNvSpPr>
            <p:nvPr/>
          </p:nvSpPr>
          <p:spPr bwMode="auto">
            <a:xfrm>
              <a:off x="3537" y="2534"/>
              <a:ext cx="53" cy="8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2" name="Oval 42"/>
            <p:cNvSpPr>
              <a:spLocks noChangeArrowheads="1"/>
            </p:cNvSpPr>
            <p:nvPr/>
          </p:nvSpPr>
          <p:spPr bwMode="auto">
            <a:xfrm>
              <a:off x="3431" y="2048"/>
              <a:ext cx="53" cy="8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3" name="Oval 43"/>
            <p:cNvSpPr>
              <a:spLocks noChangeArrowheads="1"/>
            </p:cNvSpPr>
            <p:nvPr/>
          </p:nvSpPr>
          <p:spPr bwMode="auto">
            <a:xfrm>
              <a:off x="3564" y="2269"/>
              <a:ext cx="52" cy="8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4" name="Oval 44"/>
            <p:cNvSpPr>
              <a:spLocks noChangeArrowheads="1"/>
            </p:cNvSpPr>
            <p:nvPr/>
          </p:nvSpPr>
          <p:spPr bwMode="auto">
            <a:xfrm>
              <a:off x="3590" y="2003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5" name="Oval 45"/>
            <p:cNvSpPr>
              <a:spLocks noChangeArrowheads="1"/>
            </p:cNvSpPr>
            <p:nvPr/>
          </p:nvSpPr>
          <p:spPr bwMode="auto">
            <a:xfrm>
              <a:off x="3696" y="2180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6" name="Oval 46"/>
            <p:cNvSpPr>
              <a:spLocks noChangeArrowheads="1"/>
            </p:cNvSpPr>
            <p:nvPr/>
          </p:nvSpPr>
          <p:spPr bwMode="auto">
            <a:xfrm>
              <a:off x="3775" y="2445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7" name="Oval 47"/>
            <p:cNvSpPr>
              <a:spLocks noChangeArrowheads="1"/>
            </p:cNvSpPr>
            <p:nvPr/>
          </p:nvSpPr>
          <p:spPr bwMode="auto">
            <a:xfrm>
              <a:off x="3643" y="2711"/>
              <a:ext cx="53" cy="8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8" name="Oval 48"/>
            <p:cNvSpPr>
              <a:spLocks noChangeArrowheads="1"/>
            </p:cNvSpPr>
            <p:nvPr/>
          </p:nvSpPr>
          <p:spPr bwMode="auto">
            <a:xfrm>
              <a:off x="3960" y="2578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69" name="Oval 49"/>
            <p:cNvSpPr>
              <a:spLocks noChangeArrowheads="1"/>
            </p:cNvSpPr>
            <p:nvPr/>
          </p:nvSpPr>
          <p:spPr bwMode="auto">
            <a:xfrm>
              <a:off x="3616" y="1738"/>
              <a:ext cx="53" cy="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70" name="Rectangle 50"/>
            <p:cNvSpPr>
              <a:spLocks noChangeArrowheads="1"/>
            </p:cNvSpPr>
            <p:nvPr/>
          </p:nvSpPr>
          <p:spPr bwMode="auto">
            <a:xfrm>
              <a:off x="4462" y="1959"/>
              <a:ext cx="53" cy="89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71" name="Rectangle 51"/>
            <p:cNvSpPr>
              <a:spLocks noChangeArrowheads="1"/>
            </p:cNvSpPr>
            <p:nvPr/>
          </p:nvSpPr>
          <p:spPr bwMode="auto">
            <a:xfrm>
              <a:off x="4304" y="1605"/>
              <a:ext cx="53" cy="89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72" name="Rectangle 52"/>
            <p:cNvSpPr>
              <a:spLocks noChangeArrowheads="1"/>
            </p:cNvSpPr>
            <p:nvPr/>
          </p:nvSpPr>
          <p:spPr bwMode="auto">
            <a:xfrm>
              <a:off x="4515" y="1473"/>
              <a:ext cx="53" cy="8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73" name="Rectangle 53"/>
            <p:cNvSpPr>
              <a:spLocks noChangeArrowheads="1"/>
            </p:cNvSpPr>
            <p:nvPr/>
          </p:nvSpPr>
          <p:spPr bwMode="auto">
            <a:xfrm>
              <a:off x="4595" y="2224"/>
              <a:ext cx="53" cy="89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74" name="Rectangle 54"/>
            <p:cNvSpPr>
              <a:spLocks noChangeArrowheads="1"/>
            </p:cNvSpPr>
            <p:nvPr/>
          </p:nvSpPr>
          <p:spPr bwMode="auto">
            <a:xfrm>
              <a:off x="4568" y="1694"/>
              <a:ext cx="53" cy="8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75" name="Rectangle 55"/>
            <p:cNvSpPr>
              <a:spLocks noChangeArrowheads="1"/>
            </p:cNvSpPr>
            <p:nvPr/>
          </p:nvSpPr>
          <p:spPr bwMode="auto">
            <a:xfrm>
              <a:off x="4674" y="1915"/>
              <a:ext cx="53" cy="8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76" name="Rectangle 56"/>
            <p:cNvSpPr>
              <a:spLocks noChangeArrowheads="1"/>
            </p:cNvSpPr>
            <p:nvPr/>
          </p:nvSpPr>
          <p:spPr bwMode="auto">
            <a:xfrm>
              <a:off x="4648" y="1473"/>
              <a:ext cx="52" cy="8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77" name="Rectangle 57"/>
            <p:cNvSpPr>
              <a:spLocks noChangeArrowheads="1"/>
            </p:cNvSpPr>
            <p:nvPr/>
          </p:nvSpPr>
          <p:spPr bwMode="auto">
            <a:xfrm>
              <a:off x="4806" y="1561"/>
              <a:ext cx="53" cy="89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78" name="Rectangle 58"/>
            <p:cNvSpPr>
              <a:spLocks noChangeArrowheads="1"/>
            </p:cNvSpPr>
            <p:nvPr/>
          </p:nvSpPr>
          <p:spPr bwMode="auto">
            <a:xfrm>
              <a:off x="4753" y="2048"/>
              <a:ext cx="53" cy="8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79" name="Rectangle 59"/>
            <p:cNvSpPr>
              <a:spLocks noChangeArrowheads="1"/>
            </p:cNvSpPr>
            <p:nvPr/>
          </p:nvSpPr>
          <p:spPr bwMode="auto">
            <a:xfrm>
              <a:off x="4833" y="1827"/>
              <a:ext cx="52" cy="8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80" name="Rectangle 60"/>
            <p:cNvSpPr>
              <a:spLocks noChangeArrowheads="1"/>
            </p:cNvSpPr>
            <p:nvPr/>
          </p:nvSpPr>
          <p:spPr bwMode="auto">
            <a:xfrm>
              <a:off x="4806" y="2401"/>
              <a:ext cx="53" cy="89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81" name="Rectangle 61"/>
            <p:cNvSpPr>
              <a:spLocks noChangeArrowheads="1"/>
            </p:cNvSpPr>
            <p:nvPr/>
          </p:nvSpPr>
          <p:spPr bwMode="auto">
            <a:xfrm>
              <a:off x="4965" y="1959"/>
              <a:ext cx="53" cy="89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82" name="Rectangle 62"/>
            <p:cNvSpPr>
              <a:spLocks noChangeArrowheads="1"/>
            </p:cNvSpPr>
            <p:nvPr/>
          </p:nvSpPr>
          <p:spPr bwMode="auto">
            <a:xfrm>
              <a:off x="4965" y="2269"/>
              <a:ext cx="53" cy="88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83" name="Rectangle 63"/>
            <p:cNvSpPr>
              <a:spLocks noChangeArrowheads="1"/>
            </p:cNvSpPr>
            <p:nvPr/>
          </p:nvSpPr>
          <p:spPr bwMode="auto">
            <a:xfrm>
              <a:off x="4991" y="2445"/>
              <a:ext cx="53" cy="89"/>
            </a:xfrm>
            <a:prstGeom prst="rect">
              <a:avLst/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84" name="Rectangle 64"/>
            <p:cNvSpPr>
              <a:spLocks noChangeArrowheads="1"/>
            </p:cNvSpPr>
            <p:nvPr/>
          </p:nvSpPr>
          <p:spPr bwMode="auto">
            <a:xfrm>
              <a:off x="2929" y="1296"/>
              <a:ext cx="2591" cy="168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685" name="Line 65"/>
            <p:cNvSpPr>
              <a:spLocks noChangeShapeType="1"/>
            </p:cNvSpPr>
            <p:nvPr/>
          </p:nvSpPr>
          <p:spPr bwMode="auto">
            <a:xfrm>
              <a:off x="3552" y="1392"/>
              <a:ext cx="576" cy="14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686" name="Line 66"/>
            <p:cNvSpPr>
              <a:spLocks noChangeShapeType="1"/>
            </p:cNvSpPr>
            <p:nvPr/>
          </p:nvSpPr>
          <p:spPr bwMode="auto">
            <a:xfrm>
              <a:off x="4176" y="1344"/>
              <a:ext cx="576" cy="14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687" name="Line 67"/>
            <p:cNvSpPr>
              <a:spLocks noChangeShapeType="1"/>
            </p:cNvSpPr>
            <p:nvPr/>
          </p:nvSpPr>
          <p:spPr bwMode="auto">
            <a:xfrm>
              <a:off x="3888" y="1392"/>
              <a:ext cx="576" cy="14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7654" name="Line 68"/>
          <p:cNvSpPr>
            <a:spLocks noChangeShapeType="1"/>
          </p:cNvSpPr>
          <p:nvPr/>
        </p:nvSpPr>
        <p:spPr bwMode="auto">
          <a:xfrm flipV="1">
            <a:off x="8280400" y="3124201"/>
            <a:ext cx="406400" cy="22066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7655" name="Text Box 69"/>
          <p:cNvSpPr txBox="1">
            <a:spLocks noChangeArrowheads="1"/>
          </p:cNvSpPr>
          <p:nvPr/>
        </p:nvSpPr>
        <p:spPr bwMode="auto">
          <a:xfrm>
            <a:off x="8382000" y="3200401"/>
            <a:ext cx="5334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Arial Unicode MS" pitchFamily="34" charset="-128"/>
                <a:ea typeface="Arial Unicode MS" pitchFamily="34" charset="-128"/>
                <a:cs typeface="Arial Unicode MS" pitchFamily="34" charset="-128"/>
              </a:rPr>
              <a:t>m</a:t>
            </a:r>
          </a:p>
        </p:txBody>
      </p:sp>
      <p:sp>
        <p:nvSpPr>
          <p:cNvPr id="1796167" name="Text Box 71"/>
          <p:cNvSpPr txBox="1">
            <a:spLocks noChangeArrowheads="1"/>
          </p:cNvSpPr>
          <p:nvPr/>
        </p:nvSpPr>
        <p:spPr bwMode="auto">
          <a:xfrm>
            <a:off x="1905000" y="4267200"/>
            <a:ext cx="8305800" cy="202565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dirty="0"/>
              <a:t>Let data D be (</a:t>
            </a:r>
            <a:r>
              <a:rPr lang="en-US" b="1" dirty="0"/>
              <a:t>X</a:t>
            </a:r>
            <a:r>
              <a:rPr lang="en-US" baseline="-25000" dirty="0"/>
              <a:t>1</a:t>
            </a:r>
            <a:r>
              <a:rPr lang="en-US" dirty="0"/>
              <a:t>, y</a:t>
            </a:r>
            <a:r>
              <a:rPr lang="en-US" baseline="-25000" dirty="0"/>
              <a:t>1</a:t>
            </a:r>
            <a:r>
              <a:rPr lang="en-US" dirty="0"/>
              <a:t>), …, (</a:t>
            </a:r>
            <a:r>
              <a:rPr lang="en-US" b="1" dirty="0"/>
              <a:t>X</a:t>
            </a:r>
            <a:r>
              <a:rPr lang="en-US" baseline="-25000" dirty="0"/>
              <a:t>|D|</a:t>
            </a:r>
            <a:r>
              <a:rPr lang="en-US" dirty="0"/>
              <a:t>, </a:t>
            </a:r>
            <a:r>
              <a:rPr lang="en-US" dirty="0" err="1"/>
              <a:t>y</a:t>
            </a:r>
            <a:r>
              <a:rPr lang="en-US" baseline="-25000" dirty="0" err="1"/>
              <a:t>|D</a:t>
            </a:r>
            <a:r>
              <a:rPr lang="en-US" baseline="-25000" dirty="0"/>
              <a:t>|</a:t>
            </a:r>
            <a:r>
              <a:rPr lang="en-US" dirty="0"/>
              <a:t>), where </a:t>
            </a:r>
            <a:r>
              <a:rPr lang="en-US" b="1" dirty="0"/>
              <a:t>X</a:t>
            </a:r>
            <a:r>
              <a:rPr lang="en-US" baseline="-25000" dirty="0"/>
              <a:t>i</a:t>
            </a:r>
            <a:r>
              <a:rPr lang="en-US" dirty="0"/>
              <a:t> is the set of training tuples associated with the class labels </a:t>
            </a:r>
            <a:r>
              <a:rPr lang="en-US" dirty="0" err="1"/>
              <a:t>y</a:t>
            </a:r>
            <a:r>
              <a:rPr lang="en-US" baseline="-25000" dirty="0" err="1"/>
              <a:t>i</a:t>
            </a:r>
            <a:endParaRPr lang="en-US" baseline="-25000" dirty="0"/>
          </a:p>
          <a:p>
            <a:pPr eaLnBrk="1" hangingPunct="1">
              <a:spcBef>
                <a:spcPct val="50000"/>
              </a:spcBef>
            </a:pPr>
            <a:r>
              <a:rPr lang="en-US" dirty="0"/>
              <a:t>There are infinite lines (</a:t>
            </a:r>
            <a:r>
              <a:rPr lang="en-US" u="sng" dirty="0"/>
              <a:t>hyperplanes</a:t>
            </a:r>
            <a:r>
              <a:rPr lang="en-US" dirty="0"/>
              <a:t>) separating the two classes but we want to </a:t>
            </a:r>
            <a:r>
              <a:rPr lang="en-US" u="sng" dirty="0"/>
              <a:t>find the best one</a:t>
            </a:r>
            <a:r>
              <a:rPr lang="en-US" dirty="0"/>
              <a:t> (the one that minimizes classification error on unseen data)</a:t>
            </a:r>
          </a:p>
          <a:p>
            <a:pPr eaLnBrk="1" hangingPunct="1">
              <a:spcBef>
                <a:spcPct val="50000"/>
              </a:spcBef>
            </a:pPr>
            <a:r>
              <a:rPr lang="en-US" i="1" dirty="0"/>
              <a:t>SVM searches for the hyperplane with the largest margin</a:t>
            </a:r>
            <a:r>
              <a:rPr lang="en-US" dirty="0"/>
              <a:t>, i.e., </a:t>
            </a:r>
            <a:r>
              <a:rPr lang="en-US" b="1" dirty="0"/>
              <a:t>maximum marginal hyperplane</a:t>
            </a:r>
            <a:r>
              <a:rPr lang="en-US" dirty="0"/>
              <a:t> (MMH)</a:t>
            </a:r>
          </a:p>
        </p:txBody>
      </p:sp>
    </p:spTree>
    <p:extLst>
      <p:ext uri="{BB962C8B-B14F-4D97-AF65-F5344CB8AC3E}">
        <p14:creationId xmlns:p14="http://schemas.microsoft.com/office/powerpoint/2010/main" val="2718277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6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796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96167" grpId="0" animBg="1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Maximizing Margins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066800"/>
            <a:ext cx="10972800" cy="5462016"/>
          </a:xfrm>
        </p:spPr>
        <p:txBody>
          <a:bodyPr>
            <a:normAutofit/>
          </a:bodyPr>
          <a:lstStyle/>
          <a:p>
            <a:r>
              <a:rPr lang="en-US" sz="2800" dirty="0"/>
              <a:t>The points closest to the decision boundary are called </a:t>
            </a:r>
            <a:r>
              <a:rPr lang="en-US" sz="2800" b="1" i="1" dirty="0"/>
              <a:t>support vectors</a:t>
            </a:r>
            <a:r>
              <a:rPr lang="en-US" sz="2800" dirty="0"/>
              <a:t>. </a:t>
            </a:r>
          </a:p>
          <a:p>
            <a:endParaRPr lang="en-US" sz="2800" dirty="0"/>
          </a:p>
          <a:p>
            <a:r>
              <a:rPr lang="en-US" sz="2800" dirty="0"/>
              <a:t>For any plane, we can always scale the equation: </a:t>
            </a:r>
          </a:p>
          <a:p>
            <a:pPr marL="0" indent="0">
              <a:buNone/>
            </a:pPr>
            <a:r>
              <a:rPr lang="en-US" sz="2800" dirty="0"/>
              <a:t>			</a:t>
            </a:r>
            <a:r>
              <a:rPr lang="en-US" sz="2800" i="1" dirty="0" err="1"/>
              <a:t>w</a:t>
            </a:r>
            <a:r>
              <a:rPr lang="en-US" sz="2800" baseline="30000" dirty="0" err="1"/>
              <a:t>⊤</a:t>
            </a:r>
            <a:r>
              <a:rPr lang="en-US" sz="2800" i="1" dirty="0" err="1"/>
              <a:t>x</a:t>
            </a:r>
            <a:r>
              <a:rPr lang="en-US" sz="2800" dirty="0"/>
              <a:t> + </a:t>
            </a:r>
            <a:r>
              <a:rPr lang="en-US" sz="2800" i="1" dirty="0"/>
              <a:t>b</a:t>
            </a:r>
            <a:r>
              <a:rPr lang="en-US" sz="2800" dirty="0"/>
              <a:t> = 0</a:t>
            </a:r>
            <a:br>
              <a:rPr lang="en-US" sz="2800" dirty="0"/>
            </a:br>
            <a:r>
              <a:rPr lang="en-US" sz="2800" dirty="0"/>
              <a:t>	so that the support vectors lie on the planes: </a:t>
            </a:r>
          </a:p>
          <a:p>
            <a:pPr marL="0" indent="0">
              <a:buNone/>
            </a:pPr>
            <a:r>
              <a:rPr lang="en-US" sz="2800" dirty="0"/>
              <a:t>			</a:t>
            </a:r>
            <a:r>
              <a:rPr lang="en-US" sz="2800" i="1" dirty="0" err="1"/>
              <a:t>w</a:t>
            </a:r>
            <a:r>
              <a:rPr lang="en-US" sz="2800" baseline="30000" dirty="0" err="1"/>
              <a:t>⊤</a:t>
            </a:r>
            <a:r>
              <a:rPr lang="en-US" sz="2800" i="1" dirty="0" err="1"/>
              <a:t>x</a:t>
            </a:r>
            <a:r>
              <a:rPr lang="en-US" sz="2800" i="1" dirty="0"/>
              <a:t> </a:t>
            </a:r>
            <a:r>
              <a:rPr lang="en-US" sz="2800" dirty="0"/>
              <a:t>+ </a:t>
            </a:r>
            <a:r>
              <a:rPr lang="en-US" sz="2800" i="1" dirty="0"/>
              <a:t>b </a:t>
            </a:r>
            <a:r>
              <a:rPr lang="en-US" sz="2800" dirty="0"/>
              <a:t>= ±1, </a:t>
            </a:r>
          </a:p>
          <a:p>
            <a:pPr marL="0" indent="0">
              <a:buNone/>
            </a:pPr>
            <a:r>
              <a:rPr lang="en-US" sz="2800" dirty="0"/>
              <a:t>	depending on their classes. </a:t>
            </a:r>
          </a:p>
          <a:p>
            <a:endParaRPr lang="en-US" sz="2800" dirty="0">
              <a:effectLst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19</a:t>
            </a:fld>
            <a:endParaRPr lang="en-US"/>
          </a:p>
        </p:txBody>
      </p:sp>
      <p:pic>
        <p:nvPicPr>
          <p:cNvPr id="4" name="Content Placeholder 5" descr="A picture containing diagram, line, screenshot, plot&#10;&#10;Description automatically generated">
            <a:extLst>
              <a:ext uri="{FF2B5EF4-FFF2-40B4-BE49-F238E27FC236}">
                <a16:creationId xmlns:a16="http://schemas.microsoft.com/office/drawing/2014/main" id="{BC8D54EF-61D5-1E6F-DB66-93BB67B4EA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4"/>
          <a:stretch/>
        </p:blipFill>
        <p:spPr>
          <a:xfrm>
            <a:off x="7219174" y="3492332"/>
            <a:ext cx="4018871" cy="3365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543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1"/>
            <a:ext cx="8991600" cy="1927225"/>
          </a:xfrm>
        </p:spPr>
        <p:txBody>
          <a:bodyPr>
            <a:noAutofit/>
          </a:bodyPr>
          <a:lstStyle/>
          <a:p>
            <a:pPr algn="ctr"/>
            <a:r>
              <a:rPr lang="en-US" sz="4800" dirty="0"/>
              <a:t>CS97: Introduction to Data Science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19400" y="3581400"/>
            <a:ext cx="6400800" cy="2895600"/>
          </a:xfrm>
        </p:spPr>
        <p:txBody>
          <a:bodyPr>
            <a:normAutofit/>
          </a:bodyPr>
          <a:lstStyle/>
          <a:p>
            <a:pPr algn="ctr"/>
            <a:endParaRPr lang="en-US" sz="3000" b="1" dirty="0"/>
          </a:p>
          <a:p>
            <a:pPr algn="ctr"/>
            <a:r>
              <a:rPr lang="en-US" sz="3000" b="1" dirty="0"/>
              <a:t>Instructor: </a:t>
            </a:r>
            <a:r>
              <a:rPr lang="en-US" sz="3000" b="1" dirty="0" err="1"/>
              <a:t>Shichang</a:t>
            </a:r>
            <a:r>
              <a:rPr lang="en-US" sz="3000" b="1" dirty="0"/>
              <a:t> Zhang</a:t>
            </a:r>
            <a:endParaRPr lang="en-US" sz="3000" b="1" dirty="0">
              <a:cs typeface="Calibri"/>
            </a:endParaRPr>
          </a:p>
          <a:p>
            <a:pPr algn="ctr"/>
            <a:r>
              <a:rPr lang="en-US" sz="2400" dirty="0">
                <a:hlinkClick r:id="rId3"/>
              </a:rPr>
              <a:t>shichang@ucla.edu</a:t>
            </a:r>
            <a:r>
              <a:rPr lang="en-US" sz="2400" dirty="0"/>
              <a:t> </a:t>
            </a:r>
            <a:endParaRPr lang="en-US" sz="3200" dirty="0"/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1524000" y="2286000"/>
            <a:ext cx="91440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ahoma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ahoma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ahoma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ahoma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ahoma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ahoma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ahoma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ahoma" pitchFamily="34" charset="0"/>
              </a:defRPr>
            </a:lvl9pPr>
          </a:lstStyle>
          <a:p>
            <a:r>
              <a:rPr lang="en-US" sz="4000" dirty="0">
                <a:solidFill>
                  <a:srgbClr val="646B86"/>
                </a:solidFill>
              </a:rPr>
              <a:t>08: Support Vector Machine</a:t>
            </a:r>
          </a:p>
        </p:txBody>
      </p:sp>
    </p:spTree>
    <p:extLst>
      <p:ext uri="{BB962C8B-B14F-4D97-AF65-F5344CB8AC3E}">
        <p14:creationId xmlns:p14="http://schemas.microsoft.com/office/powerpoint/2010/main" val="17175033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B089F-F633-488D-A94A-7A7DA651E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i="1" dirty="0" err="1"/>
              <a:t>w</a:t>
            </a:r>
            <a:r>
              <a:rPr lang="en-US" baseline="30000" dirty="0" err="1"/>
              <a:t>⊤</a:t>
            </a:r>
            <a:r>
              <a:rPr lang="en-US" i="1" dirty="0" err="1"/>
              <a:t>x</a:t>
            </a:r>
            <a:r>
              <a:rPr lang="en-US" i="1" dirty="0"/>
              <a:t> </a:t>
            </a:r>
            <a:r>
              <a:rPr lang="en-US" dirty="0"/>
              <a:t>+ </a:t>
            </a:r>
            <a:r>
              <a:rPr lang="en-US" i="1" dirty="0"/>
              <a:t>b </a:t>
            </a:r>
            <a:r>
              <a:rPr lang="en-US" dirty="0"/>
              <a:t>= </a:t>
            </a:r>
            <a:r>
              <a:rPr lang="en-US" dirty="0">
                <a:solidFill>
                  <a:srgbClr val="FF0000"/>
                </a:solidFill>
              </a:rPr>
              <a:t>±1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C80E2A-2E6E-40AD-BB84-66A0AE14D01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b="0" i="1" dirty="0">
                    <a:latin typeface="Cambria Math" panose="02040503050406030204" pitchFamily="18" charset="0"/>
                  </a:rPr>
                  <a:t>Any line can be represented with scaled w and b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., 2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+3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+1=0</m:t>
                    </m:r>
                  </m:oMath>
                </a14:m>
                <a:endParaRPr lang="en-US" b="0" dirty="0"/>
              </a:p>
              <a:p>
                <a:pPr lvl="1"/>
                <a:r>
                  <a:rPr lang="en-US" dirty="0"/>
                  <a:t>w = (2,3), b = 1</a:t>
                </a:r>
              </a:p>
              <a:p>
                <a:pPr lvl="1"/>
                <a:r>
                  <a:rPr lang="en-US" dirty="0"/>
                  <a:t>w = (4,6), b = 2</a:t>
                </a:r>
              </a:p>
              <a:p>
                <a:pPr lvl="1"/>
                <a:r>
                  <a:rPr lang="en-US" dirty="0"/>
                  <a:t>w = (6,9), b = 3</a:t>
                </a:r>
              </a:p>
              <a:p>
                <a:pPr lvl="1"/>
                <a:r>
                  <a:rPr lang="en-US" dirty="0"/>
                  <a:t>w = (20,30), b = 10</a:t>
                </a:r>
              </a:p>
              <a:p>
                <a:r>
                  <a:rPr lang="en-US" dirty="0"/>
                  <a:t>If we choose another constant c rather than 1, both sides can be divided by c and the right-hand side becomes 1.</a:t>
                </a:r>
              </a:p>
              <a:p>
                <a:pPr lvl="1"/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7C80E2A-2E6E-40AD-BB84-66A0AE14D01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72" t="-1900" r="-23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3EF102-5A3B-4C46-846E-D403F6128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13601-2E22-4589-A394-4D3650FFD697}" type="slidenum">
              <a:rPr lang="en-US" smtClean="0">
                <a:solidFill>
                  <a:prstClr val="black"/>
                </a:solidFill>
              </a:rPr>
              <a:pPr/>
              <a:t>20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73124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Maximum Margin Calculation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</a:t>
            </a:r>
            <a:r>
              <a:rPr lang="en-US" dirty="0"/>
              <a:t>: decision </a:t>
            </a:r>
            <a:r>
              <a:rPr lang="en-US" dirty="0" err="1"/>
              <a:t>hyperplane</a:t>
            </a:r>
            <a:r>
              <a:rPr lang="en-US" dirty="0"/>
              <a:t> normal vector</a:t>
            </a:r>
          </a:p>
          <a:p>
            <a:r>
              <a:rPr lang="en-US" b="1" dirty="0"/>
              <a:t>x</a:t>
            </a:r>
            <a:r>
              <a:rPr lang="en-US" i="1" baseline="-25000" dirty="0"/>
              <a:t>i</a:t>
            </a:r>
            <a:r>
              <a:rPr lang="en-US" dirty="0"/>
              <a:t>: data point </a:t>
            </a:r>
            <a:r>
              <a:rPr lang="en-US" i="1" dirty="0" err="1"/>
              <a:t>i</a:t>
            </a:r>
            <a:endParaRPr lang="en-US" i="1" dirty="0"/>
          </a:p>
          <a:p>
            <a:r>
              <a:rPr lang="en-US" dirty="0" err="1"/>
              <a:t>y</a:t>
            </a:r>
            <a:r>
              <a:rPr lang="en-US" i="1" baseline="-25000" dirty="0" err="1"/>
              <a:t>i</a:t>
            </a:r>
            <a:r>
              <a:rPr lang="en-US" dirty="0"/>
              <a:t>: class of data point </a:t>
            </a:r>
            <a:r>
              <a:rPr lang="en-US" i="1" dirty="0" err="1"/>
              <a:t>i</a:t>
            </a:r>
            <a:r>
              <a:rPr lang="en-US" dirty="0"/>
              <a:t> (+1 or -1)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13601-2E22-4589-A394-4D3650FFD697}" type="slidenum">
              <a:rPr lang="en-US" smtClean="0">
                <a:solidFill>
                  <a:prstClr val="black"/>
                </a:solidFill>
              </a:rPr>
              <a:pPr/>
              <a:t>21</a:t>
            </a:fld>
            <a:endParaRPr lang="en-US" dirty="0">
              <a:solidFill>
                <a:prstClr val="black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056901" y="3522283"/>
            <a:ext cx="5738799" cy="2924612"/>
            <a:chOff x="3276600" y="1784350"/>
            <a:chExt cx="5533815" cy="4062705"/>
          </a:xfrm>
        </p:grpSpPr>
        <p:sp>
          <p:nvSpPr>
            <p:cNvPr id="6" name="Oval 4"/>
            <p:cNvSpPr>
              <a:spLocks noChangeArrowheads="1"/>
            </p:cNvSpPr>
            <p:nvPr/>
          </p:nvSpPr>
          <p:spPr bwMode="auto">
            <a:xfrm>
              <a:off x="5181600" y="25146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" name="Oval 5"/>
            <p:cNvSpPr>
              <a:spLocks noChangeArrowheads="1"/>
            </p:cNvSpPr>
            <p:nvPr/>
          </p:nvSpPr>
          <p:spPr bwMode="auto">
            <a:xfrm>
              <a:off x="5029200" y="35052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Oval 6"/>
            <p:cNvSpPr>
              <a:spLocks noChangeArrowheads="1"/>
            </p:cNvSpPr>
            <p:nvPr/>
          </p:nvSpPr>
          <p:spPr bwMode="auto">
            <a:xfrm>
              <a:off x="5410200" y="32004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Oval 7"/>
            <p:cNvSpPr>
              <a:spLocks noChangeArrowheads="1"/>
            </p:cNvSpPr>
            <p:nvPr/>
          </p:nvSpPr>
          <p:spPr bwMode="auto">
            <a:xfrm>
              <a:off x="5029200" y="37338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" name="Oval 8"/>
            <p:cNvSpPr>
              <a:spLocks noChangeArrowheads="1"/>
            </p:cNvSpPr>
            <p:nvPr/>
          </p:nvSpPr>
          <p:spPr bwMode="auto">
            <a:xfrm>
              <a:off x="5334000" y="38862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Oval 9"/>
            <p:cNvSpPr>
              <a:spLocks noChangeArrowheads="1"/>
            </p:cNvSpPr>
            <p:nvPr/>
          </p:nvSpPr>
          <p:spPr bwMode="auto">
            <a:xfrm>
              <a:off x="5638800" y="37338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Oval 10"/>
            <p:cNvSpPr>
              <a:spLocks noChangeArrowheads="1"/>
            </p:cNvSpPr>
            <p:nvPr/>
          </p:nvSpPr>
          <p:spPr bwMode="auto">
            <a:xfrm>
              <a:off x="5943600" y="39624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11"/>
            <p:cNvSpPr>
              <a:spLocks noChangeArrowheads="1"/>
            </p:cNvSpPr>
            <p:nvPr/>
          </p:nvSpPr>
          <p:spPr bwMode="auto">
            <a:xfrm>
              <a:off x="6705600" y="23622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2"/>
            <p:cNvSpPr>
              <a:spLocks noChangeArrowheads="1"/>
            </p:cNvSpPr>
            <p:nvPr/>
          </p:nvSpPr>
          <p:spPr bwMode="auto">
            <a:xfrm>
              <a:off x="7315200" y="25146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Oval 13"/>
            <p:cNvSpPr>
              <a:spLocks noChangeArrowheads="1"/>
            </p:cNvSpPr>
            <p:nvPr/>
          </p:nvSpPr>
          <p:spPr bwMode="auto">
            <a:xfrm>
              <a:off x="7620000" y="29718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Oval 14"/>
            <p:cNvSpPr>
              <a:spLocks noChangeArrowheads="1"/>
            </p:cNvSpPr>
            <p:nvPr/>
          </p:nvSpPr>
          <p:spPr bwMode="auto">
            <a:xfrm>
              <a:off x="6553200" y="28194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Oval 15"/>
            <p:cNvSpPr>
              <a:spLocks noChangeArrowheads="1"/>
            </p:cNvSpPr>
            <p:nvPr/>
          </p:nvSpPr>
          <p:spPr bwMode="auto">
            <a:xfrm>
              <a:off x="7924800" y="32766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Oval 16"/>
            <p:cNvSpPr>
              <a:spLocks noChangeArrowheads="1"/>
            </p:cNvSpPr>
            <p:nvPr/>
          </p:nvSpPr>
          <p:spPr bwMode="auto">
            <a:xfrm>
              <a:off x="8153400" y="34290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Oval 17"/>
            <p:cNvSpPr>
              <a:spLocks noChangeArrowheads="1"/>
            </p:cNvSpPr>
            <p:nvPr/>
          </p:nvSpPr>
          <p:spPr bwMode="auto">
            <a:xfrm>
              <a:off x="7696200" y="36576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18"/>
            <p:cNvSpPr>
              <a:spLocks noChangeArrowheads="1"/>
            </p:cNvSpPr>
            <p:nvPr/>
          </p:nvSpPr>
          <p:spPr bwMode="auto">
            <a:xfrm>
              <a:off x="8305800" y="34290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19"/>
            <p:cNvSpPr>
              <a:spLocks noChangeArrowheads="1"/>
            </p:cNvSpPr>
            <p:nvPr/>
          </p:nvSpPr>
          <p:spPr bwMode="auto">
            <a:xfrm>
              <a:off x="8382000" y="40386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Oval 20"/>
            <p:cNvSpPr>
              <a:spLocks noChangeArrowheads="1"/>
            </p:cNvSpPr>
            <p:nvPr/>
          </p:nvSpPr>
          <p:spPr bwMode="auto">
            <a:xfrm>
              <a:off x="7620000" y="41910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Oval 21"/>
            <p:cNvSpPr>
              <a:spLocks noChangeArrowheads="1"/>
            </p:cNvSpPr>
            <p:nvPr/>
          </p:nvSpPr>
          <p:spPr bwMode="auto">
            <a:xfrm>
              <a:off x="5334000" y="36576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Oval 22"/>
            <p:cNvSpPr>
              <a:spLocks noChangeArrowheads="1"/>
            </p:cNvSpPr>
            <p:nvPr/>
          </p:nvSpPr>
          <p:spPr bwMode="auto">
            <a:xfrm>
              <a:off x="5029200" y="29718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Oval 23"/>
            <p:cNvSpPr>
              <a:spLocks noChangeArrowheads="1"/>
            </p:cNvSpPr>
            <p:nvPr/>
          </p:nvSpPr>
          <p:spPr bwMode="auto">
            <a:xfrm>
              <a:off x="5943600" y="31242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Oval 24"/>
            <p:cNvSpPr>
              <a:spLocks noChangeArrowheads="1"/>
            </p:cNvSpPr>
            <p:nvPr/>
          </p:nvSpPr>
          <p:spPr bwMode="auto">
            <a:xfrm>
              <a:off x="6629400" y="40386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5"/>
            <p:cNvSpPr>
              <a:spLocks noChangeArrowheads="1"/>
            </p:cNvSpPr>
            <p:nvPr/>
          </p:nvSpPr>
          <p:spPr bwMode="auto">
            <a:xfrm>
              <a:off x="5715000" y="35052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6"/>
            <p:cNvSpPr>
              <a:spLocks noChangeArrowheads="1"/>
            </p:cNvSpPr>
            <p:nvPr/>
          </p:nvSpPr>
          <p:spPr bwMode="auto">
            <a:xfrm>
              <a:off x="5638800" y="41148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Oval 27"/>
            <p:cNvSpPr>
              <a:spLocks noChangeArrowheads="1"/>
            </p:cNvSpPr>
            <p:nvPr/>
          </p:nvSpPr>
          <p:spPr bwMode="auto">
            <a:xfrm>
              <a:off x="7315200" y="32004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Oval 28"/>
            <p:cNvSpPr>
              <a:spLocks noChangeArrowheads="1"/>
            </p:cNvSpPr>
            <p:nvPr/>
          </p:nvSpPr>
          <p:spPr bwMode="auto">
            <a:xfrm>
              <a:off x="7772400" y="30480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Oval 29"/>
            <p:cNvSpPr>
              <a:spLocks noChangeArrowheads="1"/>
            </p:cNvSpPr>
            <p:nvPr/>
          </p:nvSpPr>
          <p:spPr bwMode="auto">
            <a:xfrm>
              <a:off x="7543800" y="34290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Oval 30"/>
            <p:cNvSpPr>
              <a:spLocks noChangeArrowheads="1"/>
            </p:cNvSpPr>
            <p:nvPr/>
          </p:nvSpPr>
          <p:spPr bwMode="auto">
            <a:xfrm>
              <a:off x="8077200" y="33528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Oval 31"/>
            <p:cNvSpPr>
              <a:spLocks noChangeArrowheads="1"/>
            </p:cNvSpPr>
            <p:nvPr/>
          </p:nvSpPr>
          <p:spPr bwMode="auto">
            <a:xfrm>
              <a:off x="8229600" y="35052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Line 32"/>
            <p:cNvSpPr>
              <a:spLocks noChangeShapeType="1"/>
            </p:cNvSpPr>
            <p:nvPr/>
          </p:nvSpPr>
          <p:spPr bwMode="auto">
            <a:xfrm rot="921216">
              <a:off x="5200650" y="2413000"/>
              <a:ext cx="2820988" cy="20208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Line 33"/>
            <p:cNvSpPr>
              <a:spLocks noChangeShapeType="1"/>
            </p:cNvSpPr>
            <p:nvPr/>
          </p:nvSpPr>
          <p:spPr bwMode="auto">
            <a:xfrm rot="921216">
              <a:off x="4953000" y="2590800"/>
              <a:ext cx="2725738" cy="19923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Line 34"/>
            <p:cNvSpPr>
              <a:spLocks noChangeShapeType="1"/>
            </p:cNvSpPr>
            <p:nvPr/>
          </p:nvSpPr>
          <p:spPr bwMode="auto">
            <a:xfrm rot="921216">
              <a:off x="5562600" y="2286000"/>
              <a:ext cx="2725738" cy="19923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Text Box 35"/>
            <p:cNvSpPr txBox="1">
              <a:spLocks noChangeArrowheads="1"/>
            </p:cNvSpPr>
            <p:nvPr/>
          </p:nvSpPr>
          <p:spPr bwMode="auto">
            <a:xfrm>
              <a:off x="7086600" y="5334000"/>
              <a:ext cx="1723815" cy="5130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9pPr>
            </a:lstStyle>
            <a:p>
              <a:pPr eaLnBrk="1" hangingPunct="1"/>
              <a:r>
                <a:rPr lang="en-US" sz="1800" b="1">
                  <a:latin typeface="Verdana" pitchFamily="34" charset="0"/>
                  <a:cs typeface="Arial" pitchFamily="34" charset="0"/>
                </a:rPr>
                <a:t>w</a:t>
              </a:r>
              <a:r>
                <a:rPr lang="en-US" sz="1800" b="1" baseline="30000">
                  <a:latin typeface="Verdana" pitchFamily="34" charset="0"/>
                  <a:cs typeface="Arial" pitchFamily="34" charset="0"/>
                </a:rPr>
                <a:t>T</a:t>
              </a:r>
              <a:r>
                <a:rPr lang="en-US" sz="1800" b="1">
                  <a:latin typeface="Verdana" pitchFamily="34" charset="0"/>
                  <a:cs typeface="Arial" pitchFamily="34" charset="0"/>
                </a:rPr>
                <a:t> x + b = 0</a:t>
              </a:r>
            </a:p>
          </p:txBody>
        </p:sp>
        <p:sp>
          <p:nvSpPr>
            <p:cNvPr id="38" name="Line 36"/>
            <p:cNvSpPr>
              <a:spLocks noChangeShapeType="1"/>
            </p:cNvSpPr>
            <p:nvPr/>
          </p:nvSpPr>
          <p:spPr bwMode="auto">
            <a:xfrm flipH="1">
              <a:off x="6629400" y="2133600"/>
              <a:ext cx="990600" cy="685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Text Box 37"/>
            <p:cNvSpPr txBox="1">
              <a:spLocks noChangeArrowheads="1"/>
            </p:cNvSpPr>
            <p:nvPr/>
          </p:nvSpPr>
          <p:spPr bwMode="auto">
            <a:xfrm>
              <a:off x="6842125" y="1784350"/>
              <a:ext cx="1747001" cy="5130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9pPr>
            </a:lstStyle>
            <a:p>
              <a:pPr eaLnBrk="1" hangingPunct="1"/>
              <a:r>
                <a:rPr lang="en-US" sz="1800" b="1">
                  <a:latin typeface="Verdana" pitchFamily="34" charset="0"/>
                  <a:cs typeface="Arial" pitchFamily="34" charset="0"/>
                </a:rPr>
                <a:t>w</a:t>
              </a:r>
              <a:r>
                <a:rPr lang="en-US" sz="1800" b="1" baseline="30000">
                  <a:latin typeface="Verdana" pitchFamily="34" charset="0"/>
                  <a:cs typeface="Arial" pitchFamily="34" charset="0"/>
                </a:rPr>
                <a:t>T</a:t>
              </a:r>
              <a:r>
                <a:rPr lang="en-US" sz="1800" b="1">
                  <a:latin typeface="Verdana" pitchFamily="34" charset="0"/>
                  <a:cs typeface="Arial" pitchFamily="34" charset="0"/>
                </a:rPr>
                <a:t>x</a:t>
              </a:r>
              <a:r>
                <a:rPr lang="en-US" sz="1800" b="1" baseline="-25000">
                  <a:latin typeface="Verdana" pitchFamily="34" charset="0"/>
                  <a:cs typeface="Arial" pitchFamily="34" charset="0"/>
                </a:rPr>
                <a:t>a</a:t>
              </a:r>
              <a:r>
                <a:rPr lang="en-US" sz="1800" b="1">
                  <a:latin typeface="Verdana" pitchFamily="34" charset="0"/>
                  <a:cs typeface="Arial" pitchFamily="34" charset="0"/>
                </a:rPr>
                <a:t> + b = 1</a:t>
              </a:r>
            </a:p>
          </p:txBody>
        </p:sp>
        <p:sp>
          <p:nvSpPr>
            <p:cNvPr id="40" name="Text Box 38"/>
            <p:cNvSpPr txBox="1">
              <a:spLocks noChangeArrowheads="1"/>
            </p:cNvSpPr>
            <p:nvPr/>
          </p:nvSpPr>
          <p:spPr bwMode="auto">
            <a:xfrm>
              <a:off x="3276600" y="2452688"/>
              <a:ext cx="1858296" cy="5130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9pPr>
            </a:lstStyle>
            <a:p>
              <a:pPr eaLnBrk="1" hangingPunct="1"/>
              <a:r>
                <a:rPr lang="en-US" sz="1800" b="1" dirty="0" err="1">
                  <a:latin typeface="Verdana" pitchFamily="34" charset="0"/>
                  <a:cs typeface="Arial" pitchFamily="34" charset="0"/>
                </a:rPr>
                <a:t>w</a:t>
              </a:r>
              <a:r>
                <a:rPr lang="en-US" sz="1800" b="1" baseline="30000" dirty="0" err="1">
                  <a:latin typeface="Verdana" pitchFamily="34" charset="0"/>
                  <a:cs typeface="Arial" pitchFamily="34" charset="0"/>
                </a:rPr>
                <a:t>T</a:t>
              </a:r>
              <a:r>
                <a:rPr lang="en-US" sz="1800" b="1" dirty="0" err="1">
                  <a:latin typeface="Verdana" pitchFamily="34" charset="0"/>
                  <a:cs typeface="Arial" pitchFamily="34" charset="0"/>
                </a:rPr>
                <a:t>x</a:t>
              </a:r>
              <a:r>
                <a:rPr lang="en-US" sz="1800" b="1" baseline="-25000" dirty="0" err="1">
                  <a:latin typeface="Verdana" pitchFamily="34" charset="0"/>
                  <a:cs typeface="Arial" pitchFamily="34" charset="0"/>
                </a:rPr>
                <a:t>b</a:t>
              </a:r>
              <a:r>
                <a:rPr lang="en-US" sz="1800" b="1" dirty="0">
                  <a:latin typeface="Verdana" pitchFamily="34" charset="0"/>
                  <a:cs typeface="Arial" pitchFamily="34" charset="0"/>
                </a:rPr>
                <a:t> + b = -1</a:t>
              </a:r>
            </a:p>
          </p:txBody>
        </p:sp>
        <p:sp>
          <p:nvSpPr>
            <p:cNvPr id="41" name="Line 39"/>
            <p:cNvSpPr>
              <a:spLocks noChangeShapeType="1"/>
            </p:cNvSpPr>
            <p:nvPr/>
          </p:nvSpPr>
          <p:spPr bwMode="auto">
            <a:xfrm>
              <a:off x="4648200" y="2743200"/>
              <a:ext cx="1219200" cy="381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Line 40"/>
            <p:cNvSpPr>
              <a:spLocks noChangeShapeType="1"/>
            </p:cNvSpPr>
            <p:nvPr/>
          </p:nvSpPr>
          <p:spPr bwMode="auto">
            <a:xfrm flipV="1">
              <a:off x="5410200" y="2014538"/>
              <a:ext cx="457200" cy="423862"/>
            </a:xfrm>
            <a:prstGeom prst="line">
              <a:avLst/>
            </a:prstGeom>
            <a:noFill/>
            <a:ln w="60325">
              <a:solidFill>
                <a:srgbClr val="FF66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Text Box 41"/>
            <p:cNvSpPr txBox="1">
              <a:spLocks noChangeArrowheads="1"/>
            </p:cNvSpPr>
            <p:nvPr/>
          </p:nvSpPr>
          <p:spPr bwMode="auto">
            <a:xfrm>
              <a:off x="5089525" y="1835150"/>
              <a:ext cx="335736" cy="6413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9pPr>
            </a:lstStyle>
            <a:p>
              <a:pPr eaLnBrk="1" hangingPunct="1"/>
              <a:r>
                <a:rPr lang="el-GR" b="1" i="1">
                  <a:solidFill>
                    <a:srgbClr val="00A000"/>
                  </a:solidFill>
                </a:rPr>
                <a:t>ρ</a:t>
              </a:r>
              <a:endParaRPr lang="en-US" b="1" i="1">
                <a:solidFill>
                  <a:srgbClr val="00A000"/>
                </a:solidFill>
              </a:endParaRPr>
            </a:p>
          </p:txBody>
        </p:sp>
        <p:cxnSp>
          <p:nvCxnSpPr>
            <p:cNvPr id="44" name="Straight Arrow Connector 43"/>
            <p:cNvCxnSpPr>
              <a:cxnSpLocks noChangeShapeType="1"/>
              <a:stCxn id="37" idx="0"/>
            </p:cNvCxnSpPr>
            <p:nvPr/>
          </p:nvCxnSpPr>
          <p:spPr bwMode="auto">
            <a:xfrm flipH="1" flipV="1">
              <a:off x="7696201" y="4800600"/>
              <a:ext cx="252307" cy="5334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/>
              <p:cNvSpPr txBox="1"/>
              <p:nvPr/>
            </p:nvSpPr>
            <p:spPr>
              <a:xfrm>
                <a:off x="8166464" y="3882242"/>
                <a:ext cx="2081403" cy="6594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𝑚𝑎𝑟𝑔𝑖𝑛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: </m:t>
                      </m:r>
                      <m:r>
                        <a:rPr lang="en-US" i="1">
                          <a:latin typeface="Cambria Math"/>
                        </a:rPr>
                        <m:t>𝜌</m:t>
                      </m:r>
                      <m:r>
                        <a:rPr lang="en-US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</a:rPr>
                            <m:t>2</m:t>
                          </m:r>
                        </m:num>
                        <m:den>
                          <m:r>
                            <a:rPr lang="en-US" i="1">
                              <a:latin typeface="Cambria Math"/>
                            </a:rPr>
                            <m:t>||</m:t>
                          </m:r>
                          <m:r>
                            <a:rPr lang="en-US" b="1" i="1">
                              <a:latin typeface="Cambria Math"/>
                            </a:rPr>
                            <m:t>𝒘</m:t>
                          </m:r>
                          <m:r>
                            <a:rPr lang="en-US" i="1">
                              <a:latin typeface="Cambria Math"/>
                            </a:rPr>
                            <m:t>||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5" name="TextBox 4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66464" y="3882242"/>
                <a:ext cx="2081403" cy="65941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/>
              <p:cNvSpPr txBox="1"/>
              <p:nvPr/>
            </p:nvSpPr>
            <p:spPr>
              <a:xfrm>
                <a:off x="2056901" y="5666237"/>
                <a:ext cx="3663029" cy="646331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Hint: what is the distance 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US" dirty="0"/>
                  <a:t> and  </a:t>
                </a:r>
              </a:p>
            </p:txBody>
          </p:sp>
        </mc:Choice>
        <mc:Fallback xmlns="">
          <p:sp>
            <p:nvSpPr>
              <p:cNvPr id="46" name="TextBox 4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6901" y="5666237"/>
                <a:ext cx="3663029" cy="646331"/>
              </a:xfrm>
              <a:prstGeom prst="rect">
                <a:avLst/>
              </a:prstGeom>
              <a:blipFill>
                <a:blip r:embed="rId4"/>
                <a:stretch>
                  <a:fillRect l="-1161" t="-4630" b="-12037"/>
                </a:stretch>
              </a:blipFill>
              <a:ln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Text Box 38"/>
          <p:cNvSpPr txBox="1">
            <a:spLocks noChangeArrowheads="1"/>
          </p:cNvSpPr>
          <p:nvPr/>
        </p:nvSpPr>
        <p:spPr bwMode="auto">
          <a:xfrm>
            <a:off x="2838895" y="5958125"/>
            <a:ext cx="181972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sz="1800" b="1" dirty="0" err="1">
                <a:latin typeface="Verdana" pitchFamily="34" charset="0"/>
                <a:cs typeface="Arial" pitchFamily="34" charset="0"/>
              </a:rPr>
              <a:t>w</a:t>
            </a:r>
            <a:r>
              <a:rPr lang="en-US" sz="1800" b="1" baseline="30000" dirty="0" err="1">
                <a:latin typeface="Verdana" pitchFamily="34" charset="0"/>
                <a:cs typeface="Arial" pitchFamily="34" charset="0"/>
              </a:rPr>
              <a:t>T</a:t>
            </a:r>
            <a:r>
              <a:rPr lang="en-US" sz="1800" b="1" dirty="0" err="1">
                <a:latin typeface="Verdana" pitchFamily="34" charset="0"/>
                <a:cs typeface="Arial" pitchFamily="34" charset="0"/>
              </a:rPr>
              <a:t>x</a:t>
            </a:r>
            <a:r>
              <a:rPr lang="en-US" sz="1800" b="1" dirty="0">
                <a:latin typeface="Verdana" pitchFamily="34" charset="0"/>
                <a:cs typeface="Arial" pitchFamily="34" charset="0"/>
              </a:rPr>
              <a:t> + b = -1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8A0A4863-CAF4-A82F-6510-26F1EEB8B98E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97230" y="2473530"/>
            <a:ext cx="1892642" cy="798943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58980DF4-1E6C-0EB0-F7FB-FEB85E7809D8}"/>
              </a:ext>
            </a:extLst>
          </p:cNvPr>
          <p:cNvSpPr txBox="1"/>
          <p:nvPr/>
        </p:nvSpPr>
        <p:spPr>
          <a:xfrm>
            <a:off x="9207165" y="2078290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Formula for distance :</a:t>
            </a:r>
          </a:p>
        </p:txBody>
      </p:sp>
    </p:spTree>
    <p:extLst>
      <p:ext uri="{BB962C8B-B14F-4D97-AF65-F5344CB8AC3E}">
        <p14:creationId xmlns:p14="http://schemas.microsoft.com/office/powerpoint/2010/main" val="3973748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SVM as Constrained Optimization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 </a:t>
            </a:r>
            <a:r>
              <a:rPr lang="en-US" sz="2800" dirty="0"/>
              <a:t>We have formulated previous machine learning problems using </a:t>
            </a:r>
            <a:r>
              <a:rPr lang="en-US" sz="2800" b="1" dirty="0"/>
              <a:t>loss functions </a:t>
            </a:r>
            <a:r>
              <a:rPr lang="en-US" sz="2800" dirty="0"/>
              <a:t>and </a:t>
            </a:r>
            <a:r>
              <a:rPr lang="en-US" sz="2800" b="1" dirty="0"/>
              <a:t>optimization algorithms </a:t>
            </a:r>
          </a:p>
          <a:p>
            <a:pPr lvl="1"/>
            <a:r>
              <a:rPr lang="en-US" sz="2400" b="1" dirty="0"/>
              <a:t>What’s the loss function for SVM? (hint: SVM is based max margin)</a:t>
            </a:r>
          </a:p>
          <a:p>
            <a:r>
              <a:rPr lang="en-US" sz="2800" b="1" dirty="0"/>
              <a:t>Complication: </a:t>
            </a:r>
            <a:r>
              <a:rPr lang="en-US" sz="2800" dirty="0"/>
              <a:t>SVM’s objective function has </a:t>
            </a:r>
            <a:r>
              <a:rPr lang="en-US" sz="2800" b="1" dirty="0"/>
              <a:t>constraints / restrictions</a:t>
            </a:r>
          </a:p>
          <a:p>
            <a:pPr marL="274320" lvl="1" indent="0">
              <a:buNone/>
            </a:pPr>
            <a:endParaRPr lang="en-US" sz="2000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13601-2E22-4589-A394-4D3650FFD697}" type="slidenum">
              <a:rPr lang="en-US" smtClean="0">
                <a:solidFill>
                  <a:prstClr val="black"/>
                </a:solidFill>
              </a:rPr>
              <a:pPr/>
              <a:t>22</a:t>
            </a:fld>
            <a:endParaRPr lang="en-US" dirty="0">
              <a:solidFill>
                <a:prstClr val="black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Box 4"/>
              <p:cNvSpPr txBox="1">
                <a:spLocks noChangeArrowheads="1"/>
              </p:cNvSpPr>
              <p:nvPr/>
            </p:nvSpPr>
            <p:spPr bwMode="auto">
              <a:xfrm>
                <a:off x="499394" y="3449940"/>
                <a:ext cx="5886440" cy="2785506"/>
              </a:xfrm>
              <a:prstGeom prst="rect">
                <a:avLst/>
              </a:prstGeom>
              <a:noFill/>
              <a:ln w="25400">
                <a:solidFill>
                  <a:srgbClr val="008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pitchFamily="34" charset="0"/>
                    <a:ea typeface="MS PGothic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Lucida Sans" pitchFamily="34" charset="0"/>
                    <a:ea typeface="MS PGothic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Lucida Sans" pitchFamily="34" charset="0"/>
                    <a:ea typeface="MS PGothic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Lucida Sans" pitchFamily="34" charset="0"/>
                    <a:ea typeface="MS PGothic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Lucida Sans" pitchFamily="34" charset="0"/>
                    <a:ea typeface="MS PGothic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pitchFamily="34" charset="0"/>
                    <a:ea typeface="MS PGothic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pitchFamily="34" charset="0"/>
                    <a:ea typeface="MS PGothic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pitchFamily="34" charset="0"/>
                    <a:ea typeface="MS PGothic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pitchFamily="34" charset="0"/>
                    <a:ea typeface="MS PGothic" pitchFamily="34" charset="-128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lang="en-US" dirty="0">
                    <a:latin typeface="Times New Roman" pitchFamily="18" charset="0"/>
                  </a:rPr>
                  <a:t>Objective: Find </a:t>
                </a:r>
                <a:r>
                  <a:rPr lang="en-US" b="1" dirty="0">
                    <a:latin typeface="Times New Roman" pitchFamily="18" charset="0"/>
                  </a:rPr>
                  <a:t>w</a:t>
                </a:r>
                <a:r>
                  <a:rPr lang="en-US" dirty="0">
                    <a:latin typeface="Times New Roman" pitchFamily="18" charset="0"/>
                  </a:rPr>
                  <a:t> and </a:t>
                </a:r>
                <a:r>
                  <a:rPr lang="en-US" i="1" dirty="0">
                    <a:latin typeface="Times New Roman" pitchFamily="18" charset="0"/>
                  </a:rPr>
                  <a:t>b</a:t>
                </a:r>
                <a:r>
                  <a:rPr lang="en-US" dirty="0">
                    <a:latin typeface="Times New Roman" pitchFamily="18" charset="0"/>
                  </a:rPr>
                  <a:t> such that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/>
                      </a:rPr>
                      <m:t>𝜌</m:t>
                    </m:r>
                    <m:r>
                      <a:rPr lang="en-US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/>
                          </a:rPr>
                          <m:t>2</m:t>
                        </m:r>
                      </m:num>
                      <m:den>
                        <m:r>
                          <a:rPr lang="en-US" i="1">
                            <a:latin typeface="Cambria Math"/>
                          </a:rPr>
                          <m:t>||</m:t>
                        </m:r>
                        <m:r>
                          <a:rPr lang="en-US" b="1" i="1">
                            <a:latin typeface="Cambria Math"/>
                          </a:rPr>
                          <m:t>𝒘</m:t>
                        </m:r>
                        <m:r>
                          <a:rPr lang="en-US" i="1">
                            <a:latin typeface="Cambria Math"/>
                          </a:rPr>
                          <m:t>||</m:t>
                        </m:r>
                      </m:den>
                    </m:f>
                    <m:r>
                      <a:rPr lang="en-US">
                        <a:latin typeface="Cambria Math"/>
                      </a:rPr>
                      <m:t> </m:t>
                    </m:r>
                  </m:oMath>
                </a14:m>
                <a:r>
                  <a:rPr lang="en-US" dirty="0">
                    <a:latin typeface="Times New Roman" pitchFamily="18" charset="0"/>
                  </a:rPr>
                  <a:t> is maximized; </a:t>
                </a:r>
              </a:p>
              <a:p>
                <a:pPr eaLnBrk="1" hangingPunct="1">
                  <a:spcBef>
                    <a:spcPct val="50000"/>
                  </a:spcBef>
                </a:pPr>
                <a:r>
                  <a:rPr lang="en-US" dirty="0">
                    <a:latin typeface="Times New Roman" pitchFamily="18" charset="0"/>
                  </a:rPr>
                  <a:t>Constraints: For all </a:t>
                </a:r>
                <a:r>
                  <a:rPr lang="en-US" sz="2800" dirty="0">
                    <a:latin typeface="Times New Roman" pitchFamily="18" charset="0"/>
                  </a:rPr>
                  <a:t>{</a:t>
                </a:r>
                <a:r>
                  <a:rPr lang="en-US" dirty="0">
                    <a:latin typeface="Times New Roman" pitchFamily="18" charset="0"/>
                  </a:rPr>
                  <a:t>(</a:t>
                </a:r>
                <a:r>
                  <a:rPr lang="en-US" sz="2800" b="1" dirty="0">
                    <a:latin typeface="Times New Roman" pitchFamily="18" charset="0"/>
                  </a:rPr>
                  <a:t>x</a:t>
                </a:r>
                <a:r>
                  <a:rPr lang="en-US" sz="2800" b="1" baseline="-25000" dirty="0">
                    <a:latin typeface="Times New Roman" pitchFamily="18" charset="0"/>
                  </a:rPr>
                  <a:t>i</a:t>
                </a:r>
                <a:r>
                  <a:rPr lang="en-US" sz="2800" b="1" dirty="0">
                    <a:latin typeface="Times New Roman" pitchFamily="18" charset="0"/>
                  </a:rPr>
                  <a:t> </a:t>
                </a:r>
                <a:r>
                  <a:rPr lang="en-US" sz="2800" dirty="0">
                    <a:latin typeface="Times New Roman" pitchFamily="18" charset="0"/>
                  </a:rPr>
                  <a:t>, </a:t>
                </a:r>
                <a:r>
                  <a:rPr lang="en-US" sz="2800" i="1" dirty="0" err="1">
                    <a:latin typeface="Times New Roman" pitchFamily="18" charset="0"/>
                  </a:rPr>
                  <a:t>y</a:t>
                </a:r>
                <a:r>
                  <a:rPr lang="en-US" sz="2800" i="1" baseline="-25000" dirty="0" err="1">
                    <a:latin typeface="Times New Roman" pitchFamily="18" charset="0"/>
                  </a:rPr>
                  <a:t>i</a:t>
                </a:r>
                <a:r>
                  <a:rPr lang="en-US" sz="2800" dirty="0">
                    <a:latin typeface="Times New Roman" pitchFamily="18" charset="0"/>
                  </a:rPr>
                  <a:t>)}</a:t>
                </a:r>
                <a:endParaRPr lang="en-US" dirty="0">
                  <a:latin typeface="Times New Roman" pitchFamily="18" charset="0"/>
                </a:endParaRPr>
              </a:p>
              <a:p>
                <a:pPr lvl="1" eaLnBrk="1" hangingPunct="1">
                  <a:spcBef>
                    <a:spcPct val="50000"/>
                  </a:spcBef>
                </a:pPr>
                <a:r>
                  <a:rPr lang="en-US" b="1" dirty="0" err="1">
                    <a:latin typeface="Times New Roman" pitchFamily="18" charset="0"/>
                  </a:rPr>
                  <a:t>w</a:t>
                </a:r>
                <a:r>
                  <a:rPr lang="en-US" b="1" baseline="30000" dirty="0" err="1">
                    <a:latin typeface="Times New Roman" pitchFamily="18" charset="0"/>
                  </a:rPr>
                  <a:t>T</a:t>
                </a:r>
                <a:r>
                  <a:rPr lang="en-US" b="1" dirty="0" err="1">
                    <a:latin typeface="Times New Roman" pitchFamily="18" charset="0"/>
                  </a:rPr>
                  <a:t>x</a:t>
                </a:r>
                <a:r>
                  <a:rPr lang="en-US" b="1" baseline="-25000" dirty="0" err="1">
                    <a:latin typeface="Times New Roman" pitchFamily="18" charset="0"/>
                  </a:rPr>
                  <a:t>i</a:t>
                </a:r>
                <a:r>
                  <a:rPr lang="en-US" b="1" dirty="0">
                    <a:latin typeface="Times New Roman" pitchFamily="18" charset="0"/>
                  </a:rPr>
                  <a:t> </a:t>
                </a:r>
                <a:r>
                  <a:rPr lang="en-US" dirty="0">
                    <a:latin typeface="Times New Roman" pitchFamily="18" charset="0"/>
                  </a:rPr>
                  <a:t>+ </a:t>
                </a:r>
                <a:r>
                  <a:rPr lang="en-US" i="1" dirty="0">
                    <a:latin typeface="Times New Roman" pitchFamily="18" charset="0"/>
                  </a:rPr>
                  <a:t>b</a:t>
                </a:r>
                <a:r>
                  <a:rPr lang="en-US" b="1" dirty="0">
                    <a:latin typeface="Times New Roman" pitchFamily="18" charset="0"/>
                  </a:rPr>
                  <a:t> </a:t>
                </a:r>
                <a:r>
                  <a:rPr lang="en-US" b="1" dirty="0">
                    <a:latin typeface="Times New Roman" pitchFamily="18" charset="0"/>
                    <a:cs typeface="Times New Roman" pitchFamily="18" charset="0"/>
                  </a:rPr>
                  <a:t>≥ </a:t>
                </a:r>
                <a:r>
                  <a:rPr lang="en-US" dirty="0">
                    <a:latin typeface="Times New Roman" pitchFamily="18" charset="0"/>
                    <a:cs typeface="Times New Roman" pitchFamily="18" charset="0"/>
                  </a:rPr>
                  <a:t>1 if </a:t>
                </a:r>
                <a:r>
                  <a:rPr lang="en-US" i="1" dirty="0" err="1">
                    <a:latin typeface="Times New Roman" pitchFamily="18" charset="0"/>
                  </a:rPr>
                  <a:t>y</a:t>
                </a:r>
                <a:r>
                  <a:rPr lang="en-US" i="1" baseline="-25000" dirty="0" err="1">
                    <a:latin typeface="Times New Roman" pitchFamily="18" charset="0"/>
                  </a:rPr>
                  <a:t>i</a:t>
                </a:r>
                <a:r>
                  <a:rPr lang="en-US" dirty="0">
                    <a:latin typeface="Times New Roman" pitchFamily="18" charset="0"/>
                  </a:rPr>
                  <a:t>=1;   </a:t>
                </a:r>
              </a:p>
              <a:p>
                <a:pPr lvl="1" eaLnBrk="1" hangingPunct="1">
                  <a:spcBef>
                    <a:spcPct val="50000"/>
                  </a:spcBef>
                </a:pPr>
                <a:r>
                  <a:rPr lang="en-US" b="1" dirty="0" err="1">
                    <a:latin typeface="Times New Roman" pitchFamily="18" charset="0"/>
                  </a:rPr>
                  <a:t>w</a:t>
                </a:r>
                <a:r>
                  <a:rPr lang="en-US" b="1" baseline="30000" dirty="0" err="1">
                    <a:latin typeface="Times New Roman" pitchFamily="18" charset="0"/>
                  </a:rPr>
                  <a:t>T</a:t>
                </a:r>
                <a:r>
                  <a:rPr lang="en-US" b="1" dirty="0" err="1">
                    <a:latin typeface="Times New Roman" pitchFamily="18" charset="0"/>
                  </a:rPr>
                  <a:t>x</a:t>
                </a:r>
                <a:r>
                  <a:rPr lang="en-US" b="1" baseline="-25000" dirty="0" err="1">
                    <a:latin typeface="Times New Roman" pitchFamily="18" charset="0"/>
                  </a:rPr>
                  <a:t>i</a:t>
                </a:r>
                <a:r>
                  <a:rPr lang="en-US" b="1" dirty="0">
                    <a:latin typeface="Times New Roman" pitchFamily="18" charset="0"/>
                  </a:rPr>
                  <a:t> </a:t>
                </a:r>
                <a:r>
                  <a:rPr lang="en-US" dirty="0">
                    <a:latin typeface="Times New Roman" pitchFamily="18" charset="0"/>
                  </a:rPr>
                  <a:t>+ </a:t>
                </a:r>
                <a:r>
                  <a:rPr lang="en-US" i="1" dirty="0">
                    <a:latin typeface="Times New Roman" pitchFamily="18" charset="0"/>
                  </a:rPr>
                  <a:t>b</a:t>
                </a:r>
                <a:r>
                  <a:rPr lang="en-US" b="1" dirty="0">
                    <a:latin typeface="Times New Roman" pitchFamily="18" charset="0"/>
                    <a:cs typeface="Times New Roman" pitchFamily="18" charset="0"/>
                  </a:rPr>
                  <a:t> ≤ -</a:t>
                </a:r>
                <a:r>
                  <a:rPr lang="en-US" dirty="0">
                    <a:latin typeface="Times New Roman" pitchFamily="18" charset="0"/>
                    <a:cs typeface="Times New Roman" pitchFamily="18" charset="0"/>
                  </a:rPr>
                  <a:t>1   if </a:t>
                </a:r>
                <a:r>
                  <a:rPr lang="en-US" i="1" dirty="0" err="1">
                    <a:latin typeface="Times New Roman" pitchFamily="18" charset="0"/>
                    <a:cs typeface="Times New Roman" pitchFamily="18" charset="0"/>
                  </a:rPr>
                  <a:t>y</a:t>
                </a:r>
                <a:r>
                  <a:rPr lang="en-US" i="1" baseline="-25000" dirty="0" err="1">
                    <a:latin typeface="Times New Roman" pitchFamily="18" charset="0"/>
                    <a:cs typeface="Times New Roman" pitchFamily="18" charset="0"/>
                  </a:rPr>
                  <a:t>i</a:t>
                </a:r>
                <a:r>
                  <a:rPr lang="en-US" baseline="-250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dirty="0">
                    <a:latin typeface="Times New Roman" pitchFamily="18" charset="0"/>
                    <a:cs typeface="Times New Roman" pitchFamily="18" charset="0"/>
                  </a:rPr>
                  <a:t>= -1</a:t>
                </a:r>
              </a:p>
            </p:txBody>
          </p:sp>
        </mc:Choice>
        <mc:Fallback xmlns="">
          <p:sp>
            <p:nvSpPr>
              <p:cNvPr id="6" name="Text 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499394" y="3449940"/>
                <a:ext cx="5886440" cy="2785506"/>
              </a:xfrm>
              <a:prstGeom prst="rect">
                <a:avLst/>
              </a:prstGeom>
              <a:blipFill>
                <a:blip r:embed="rId2"/>
                <a:stretch>
                  <a:fillRect l="-1499" b="-3587"/>
                </a:stretch>
              </a:blipFill>
              <a:ln w="25400">
                <a:solidFill>
                  <a:srgbClr val="008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Group 4">
            <a:extLst>
              <a:ext uri="{FF2B5EF4-FFF2-40B4-BE49-F238E27FC236}">
                <a16:creationId xmlns:a16="http://schemas.microsoft.com/office/drawing/2014/main" id="{82B2FC65-90C2-8ECA-9146-5BB01DC92697}"/>
              </a:ext>
            </a:extLst>
          </p:cNvPr>
          <p:cNvGrpSpPr/>
          <p:nvPr/>
        </p:nvGrpSpPr>
        <p:grpSpPr>
          <a:xfrm>
            <a:off x="6496040" y="3308592"/>
            <a:ext cx="5155975" cy="3246825"/>
            <a:chOff x="3276600" y="1784350"/>
            <a:chExt cx="5533815" cy="4062705"/>
          </a:xfrm>
        </p:grpSpPr>
        <p:sp>
          <p:nvSpPr>
            <p:cNvPr id="8" name="Oval 4">
              <a:extLst>
                <a:ext uri="{FF2B5EF4-FFF2-40B4-BE49-F238E27FC236}">
                  <a16:creationId xmlns:a16="http://schemas.microsoft.com/office/drawing/2014/main" id="{DA8321F0-3E7D-4275-F1D1-2B0B9AA6ED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1600" y="25146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Oval 5">
              <a:extLst>
                <a:ext uri="{FF2B5EF4-FFF2-40B4-BE49-F238E27FC236}">
                  <a16:creationId xmlns:a16="http://schemas.microsoft.com/office/drawing/2014/main" id="{1A54D68D-3571-C41C-51BE-EE3312AD84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9200" y="35052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" name="Oval 6">
              <a:extLst>
                <a:ext uri="{FF2B5EF4-FFF2-40B4-BE49-F238E27FC236}">
                  <a16:creationId xmlns:a16="http://schemas.microsoft.com/office/drawing/2014/main" id="{7E3AFDD6-8AF1-0B86-5A18-69A6647A77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10200" y="32004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Oval 7">
              <a:extLst>
                <a:ext uri="{FF2B5EF4-FFF2-40B4-BE49-F238E27FC236}">
                  <a16:creationId xmlns:a16="http://schemas.microsoft.com/office/drawing/2014/main" id="{88ADB8A1-BC07-F269-3D65-E613F32C31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9200" y="37338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Oval 8">
              <a:extLst>
                <a:ext uri="{FF2B5EF4-FFF2-40B4-BE49-F238E27FC236}">
                  <a16:creationId xmlns:a16="http://schemas.microsoft.com/office/drawing/2014/main" id="{0FBE9ADE-4E25-3881-B733-B93333AB06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34000" y="38862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9">
              <a:extLst>
                <a:ext uri="{FF2B5EF4-FFF2-40B4-BE49-F238E27FC236}">
                  <a16:creationId xmlns:a16="http://schemas.microsoft.com/office/drawing/2014/main" id="{90875C54-ED3F-9C13-55F3-2C4343A97D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38800" y="37338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10">
              <a:extLst>
                <a:ext uri="{FF2B5EF4-FFF2-40B4-BE49-F238E27FC236}">
                  <a16:creationId xmlns:a16="http://schemas.microsoft.com/office/drawing/2014/main" id="{121DD2EA-7B2C-ED33-C5B4-1A1BCCDD55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3600" y="39624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Oval 11">
              <a:extLst>
                <a:ext uri="{FF2B5EF4-FFF2-40B4-BE49-F238E27FC236}">
                  <a16:creationId xmlns:a16="http://schemas.microsoft.com/office/drawing/2014/main" id="{AED4D349-3960-933E-C16A-BA43C39576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05600" y="23622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Oval 12">
              <a:extLst>
                <a:ext uri="{FF2B5EF4-FFF2-40B4-BE49-F238E27FC236}">
                  <a16:creationId xmlns:a16="http://schemas.microsoft.com/office/drawing/2014/main" id="{67C71F0D-AB52-C3B2-E41F-DAD2157DBF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15200" y="25146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Oval 13">
              <a:extLst>
                <a:ext uri="{FF2B5EF4-FFF2-40B4-BE49-F238E27FC236}">
                  <a16:creationId xmlns:a16="http://schemas.microsoft.com/office/drawing/2014/main" id="{40F04653-73BA-6810-ABE8-B84EB4047A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0" y="29718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Oval 14">
              <a:extLst>
                <a:ext uri="{FF2B5EF4-FFF2-40B4-BE49-F238E27FC236}">
                  <a16:creationId xmlns:a16="http://schemas.microsoft.com/office/drawing/2014/main" id="{FC1AFB8A-FFB8-AA2C-975F-8C6417D1ED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53200" y="28194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Oval 15">
              <a:extLst>
                <a:ext uri="{FF2B5EF4-FFF2-40B4-BE49-F238E27FC236}">
                  <a16:creationId xmlns:a16="http://schemas.microsoft.com/office/drawing/2014/main" id="{D918CBDD-A993-717F-2FBD-C7FCBC11D1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24800" y="32766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16">
              <a:extLst>
                <a:ext uri="{FF2B5EF4-FFF2-40B4-BE49-F238E27FC236}">
                  <a16:creationId xmlns:a16="http://schemas.microsoft.com/office/drawing/2014/main" id="{34750836-849D-A10F-69AF-DF7305E495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53400" y="34290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17">
              <a:extLst>
                <a:ext uri="{FF2B5EF4-FFF2-40B4-BE49-F238E27FC236}">
                  <a16:creationId xmlns:a16="http://schemas.microsoft.com/office/drawing/2014/main" id="{AD8DAD75-C278-ACEF-3344-1DDFD7A177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96200" y="36576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Oval 18">
              <a:extLst>
                <a:ext uri="{FF2B5EF4-FFF2-40B4-BE49-F238E27FC236}">
                  <a16:creationId xmlns:a16="http://schemas.microsoft.com/office/drawing/2014/main" id="{68627EF0-4F8E-0F76-6BE8-8C0CE35D7C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5800" y="34290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Oval 19">
              <a:extLst>
                <a:ext uri="{FF2B5EF4-FFF2-40B4-BE49-F238E27FC236}">
                  <a16:creationId xmlns:a16="http://schemas.microsoft.com/office/drawing/2014/main" id="{D8B757F2-BC37-F037-5F0E-F4AFA3A6B7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2000" y="40386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Oval 20">
              <a:extLst>
                <a:ext uri="{FF2B5EF4-FFF2-40B4-BE49-F238E27FC236}">
                  <a16:creationId xmlns:a16="http://schemas.microsoft.com/office/drawing/2014/main" id="{225850D1-ADD7-EFB6-B7D9-CA9F501BA9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0" y="41910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Oval 21">
              <a:extLst>
                <a:ext uri="{FF2B5EF4-FFF2-40B4-BE49-F238E27FC236}">
                  <a16:creationId xmlns:a16="http://schemas.microsoft.com/office/drawing/2014/main" id="{F0B956A0-2AB7-34E1-44A1-A4A02E2579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34000" y="36576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Oval 22">
              <a:extLst>
                <a:ext uri="{FF2B5EF4-FFF2-40B4-BE49-F238E27FC236}">
                  <a16:creationId xmlns:a16="http://schemas.microsoft.com/office/drawing/2014/main" id="{6F33075C-0CC9-6CB1-32C2-87339C3A65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9200" y="29718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3">
              <a:extLst>
                <a:ext uri="{FF2B5EF4-FFF2-40B4-BE49-F238E27FC236}">
                  <a16:creationId xmlns:a16="http://schemas.microsoft.com/office/drawing/2014/main" id="{13A8E84E-8121-35E8-8F31-CEC2379E69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3600" y="31242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4">
              <a:extLst>
                <a:ext uri="{FF2B5EF4-FFF2-40B4-BE49-F238E27FC236}">
                  <a16:creationId xmlns:a16="http://schemas.microsoft.com/office/drawing/2014/main" id="{AF6F6E48-A8E6-FDAA-8171-0CB0EB0E0D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9400" y="40386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Oval 25">
              <a:extLst>
                <a:ext uri="{FF2B5EF4-FFF2-40B4-BE49-F238E27FC236}">
                  <a16:creationId xmlns:a16="http://schemas.microsoft.com/office/drawing/2014/main" id="{A11F85C2-D1E6-0C40-E1BB-40A2A8B92C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5000" y="35052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Oval 26">
              <a:extLst>
                <a:ext uri="{FF2B5EF4-FFF2-40B4-BE49-F238E27FC236}">
                  <a16:creationId xmlns:a16="http://schemas.microsoft.com/office/drawing/2014/main" id="{34F08870-3EA3-7275-77E6-F7444C8F42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38800" y="41148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Oval 27">
              <a:extLst>
                <a:ext uri="{FF2B5EF4-FFF2-40B4-BE49-F238E27FC236}">
                  <a16:creationId xmlns:a16="http://schemas.microsoft.com/office/drawing/2014/main" id="{3BCD7063-36D4-BFA5-47D7-AFA5B987BE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15200" y="32004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Oval 28">
              <a:extLst>
                <a:ext uri="{FF2B5EF4-FFF2-40B4-BE49-F238E27FC236}">
                  <a16:creationId xmlns:a16="http://schemas.microsoft.com/office/drawing/2014/main" id="{DB4A117D-898A-C90A-98A8-7E3D378770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2400" y="30480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Oval 29">
              <a:extLst>
                <a:ext uri="{FF2B5EF4-FFF2-40B4-BE49-F238E27FC236}">
                  <a16:creationId xmlns:a16="http://schemas.microsoft.com/office/drawing/2014/main" id="{8535F096-E4A4-33D1-2260-4DF0349592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43800" y="34290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30">
              <a:extLst>
                <a:ext uri="{FF2B5EF4-FFF2-40B4-BE49-F238E27FC236}">
                  <a16:creationId xmlns:a16="http://schemas.microsoft.com/office/drawing/2014/main" id="{D97A3C74-74C3-1822-FF11-C1CD31D6C5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77200" y="33528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31">
              <a:extLst>
                <a:ext uri="{FF2B5EF4-FFF2-40B4-BE49-F238E27FC236}">
                  <a16:creationId xmlns:a16="http://schemas.microsoft.com/office/drawing/2014/main" id="{D3E0C62B-E587-C29D-3425-A7634689C4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29600" y="35052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Line 32">
              <a:extLst>
                <a:ext uri="{FF2B5EF4-FFF2-40B4-BE49-F238E27FC236}">
                  <a16:creationId xmlns:a16="http://schemas.microsoft.com/office/drawing/2014/main" id="{253ACB41-62F4-44C5-4FBD-9D6A58BA7CD5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21216">
              <a:off x="5200650" y="2413000"/>
              <a:ext cx="2820988" cy="20208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Line 33">
              <a:extLst>
                <a:ext uri="{FF2B5EF4-FFF2-40B4-BE49-F238E27FC236}">
                  <a16:creationId xmlns:a16="http://schemas.microsoft.com/office/drawing/2014/main" id="{AA779E2F-D1B6-0B0A-674E-A977F9BBE6B2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21216">
              <a:off x="4953000" y="2590800"/>
              <a:ext cx="2725738" cy="19923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Line 34">
              <a:extLst>
                <a:ext uri="{FF2B5EF4-FFF2-40B4-BE49-F238E27FC236}">
                  <a16:creationId xmlns:a16="http://schemas.microsoft.com/office/drawing/2014/main" id="{8A0DA278-6102-F6BD-55FF-97B75C9C7A3C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21216">
              <a:off x="5562600" y="2286000"/>
              <a:ext cx="2725738" cy="19923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Text Box 35">
              <a:extLst>
                <a:ext uri="{FF2B5EF4-FFF2-40B4-BE49-F238E27FC236}">
                  <a16:creationId xmlns:a16="http://schemas.microsoft.com/office/drawing/2014/main" id="{A645D0E0-175F-C816-C978-842C019C65E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86600" y="5334000"/>
              <a:ext cx="1723815" cy="5130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9pPr>
            </a:lstStyle>
            <a:p>
              <a:pPr eaLnBrk="1" hangingPunct="1"/>
              <a:r>
                <a:rPr lang="en-US" sz="1800" b="1">
                  <a:latin typeface="Verdana" pitchFamily="34" charset="0"/>
                  <a:cs typeface="Arial" pitchFamily="34" charset="0"/>
                </a:rPr>
                <a:t>w</a:t>
              </a:r>
              <a:r>
                <a:rPr lang="en-US" sz="1800" b="1" baseline="30000">
                  <a:latin typeface="Verdana" pitchFamily="34" charset="0"/>
                  <a:cs typeface="Arial" pitchFamily="34" charset="0"/>
                </a:rPr>
                <a:t>T</a:t>
              </a:r>
              <a:r>
                <a:rPr lang="en-US" sz="1800" b="1">
                  <a:latin typeface="Verdana" pitchFamily="34" charset="0"/>
                  <a:cs typeface="Arial" pitchFamily="34" charset="0"/>
                </a:rPr>
                <a:t> x + b = 0</a:t>
              </a:r>
            </a:p>
          </p:txBody>
        </p:sp>
        <p:sp>
          <p:nvSpPr>
            <p:cNvPr id="40" name="Line 36">
              <a:extLst>
                <a:ext uri="{FF2B5EF4-FFF2-40B4-BE49-F238E27FC236}">
                  <a16:creationId xmlns:a16="http://schemas.microsoft.com/office/drawing/2014/main" id="{FCA44647-A0CB-C498-8C8C-57FEEE91A3E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629400" y="2133600"/>
              <a:ext cx="990600" cy="685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Text Box 37">
              <a:extLst>
                <a:ext uri="{FF2B5EF4-FFF2-40B4-BE49-F238E27FC236}">
                  <a16:creationId xmlns:a16="http://schemas.microsoft.com/office/drawing/2014/main" id="{1558CFA6-F527-09CF-54EC-CA4A1A94248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42125" y="1784350"/>
              <a:ext cx="1747001" cy="5130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9pPr>
            </a:lstStyle>
            <a:p>
              <a:pPr eaLnBrk="1" hangingPunct="1"/>
              <a:r>
                <a:rPr lang="en-US" sz="1800" b="1" dirty="0" err="1">
                  <a:latin typeface="Verdana" pitchFamily="34" charset="0"/>
                  <a:cs typeface="Arial" pitchFamily="34" charset="0"/>
                </a:rPr>
                <a:t>w</a:t>
              </a:r>
              <a:r>
                <a:rPr lang="en-US" sz="1800" b="1" baseline="30000" dirty="0" err="1">
                  <a:latin typeface="Verdana" pitchFamily="34" charset="0"/>
                  <a:cs typeface="Arial" pitchFamily="34" charset="0"/>
                </a:rPr>
                <a:t>T</a:t>
              </a:r>
              <a:r>
                <a:rPr lang="en-US" sz="1800" b="1" dirty="0" err="1">
                  <a:latin typeface="Verdana" pitchFamily="34" charset="0"/>
                  <a:cs typeface="Arial" pitchFamily="34" charset="0"/>
                </a:rPr>
                <a:t>x</a:t>
              </a:r>
              <a:r>
                <a:rPr lang="en-US" sz="1800" b="1" baseline="-25000" dirty="0" err="1">
                  <a:latin typeface="Verdana" pitchFamily="34" charset="0"/>
                  <a:cs typeface="Arial" pitchFamily="34" charset="0"/>
                </a:rPr>
                <a:t>a</a:t>
              </a:r>
              <a:r>
                <a:rPr lang="en-US" sz="1800" b="1" dirty="0">
                  <a:latin typeface="Verdana" pitchFamily="34" charset="0"/>
                  <a:cs typeface="Arial" pitchFamily="34" charset="0"/>
                </a:rPr>
                <a:t> + b = 1</a:t>
              </a:r>
            </a:p>
          </p:txBody>
        </p:sp>
        <p:sp>
          <p:nvSpPr>
            <p:cNvPr id="42" name="Text Box 38">
              <a:extLst>
                <a:ext uri="{FF2B5EF4-FFF2-40B4-BE49-F238E27FC236}">
                  <a16:creationId xmlns:a16="http://schemas.microsoft.com/office/drawing/2014/main" id="{A6298D63-D510-2B76-1C01-2C04BD644D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76600" y="2452688"/>
              <a:ext cx="1858296" cy="5130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9pPr>
            </a:lstStyle>
            <a:p>
              <a:pPr eaLnBrk="1" hangingPunct="1"/>
              <a:r>
                <a:rPr lang="en-US" sz="1800" b="1" dirty="0" err="1">
                  <a:latin typeface="Verdana" pitchFamily="34" charset="0"/>
                  <a:cs typeface="Arial" pitchFamily="34" charset="0"/>
                </a:rPr>
                <a:t>w</a:t>
              </a:r>
              <a:r>
                <a:rPr lang="en-US" sz="1800" b="1" baseline="30000" dirty="0" err="1">
                  <a:latin typeface="Verdana" pitchFamily="34" charset="0"/>
                  <a:cs typeface="Arial" pitchFamily="34" charset="0"/>
                </a:rPr>
                <a:t>T</a:t>
              </a:r>
              <a:r>
                <a:rPr lang="en-US" sz="1800" b="1" dirty="0" err="1">
                  <a:latin typeface="Verdana" pitchFamily="34" charset="0"/>
                  <a:cs typeface="Arial" pitchFamily="34" charset="0"/>
                </a:rPr>
                <a:t>x</a:t>
              </a:r>
              <a:r>
                <a:rPr lang="en-US" sz="1800" b="1" baseline="-25000" dirty="0" err="1">
                  <a:latin typeface="Verdana" pitchFamily="34" charset="0"/>
                  <a:cs typeface="Arial" pitchFamily="34" charset="0"/>
                </a:rPr>
                <a:t>b</a:t>
              </a:r>
              <a:r>
                <a:rPr lang="en-US" sz="1800" b="1" dirty="0">
                  <a:latin typeface="Verdana" pitchFamily="34" charset="0"/>
                  <a:cs typeface="Arial" pitchFamily="34" charset="0"/>
                </a:rPr>
                <a:t> + b = -1</a:t>
              </a:r>
            </a:p>
          </p:txBody>
        </p:sp>
        <p:sp>
          <p:nvSpPr>
            <p:cNvPr id="43" name="Line 39">
              <a:extLst>
                <a:ext uri="{FF2B5EF4-FFF2-40B4-BE49-F238E27FC236}">
                  <a16:creationId xmlns:a16="http://schemas.microsoft.com/office/drawing/2014/main" id="{9F375EC1-8F34-A5A2-65AC-7BC3BB5DF0A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48200" y="2743200"/>
              <a:ext cx="1219200" cy="381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Line 40">
              <a:extLst>
                <a:ext uri="{FF2B5EF4-FFF2-40B4-BE49-F238E27FC236}">
                  <a16:creationId xmlns:a16="http://schemas.microsoft.com/office/drawing/2014/main" id="{FA611B46-9862-26DF-CEC3-C3F5DDD073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410200" y="2014538"/>
              <a:ext cx="457200" cy="423862"/>
            </a:xfrm>
            <a:prstGeom prst="line">
              <a:avLst/>
            </a:prstGeom>
            <a:noFill/>
            <a:ln w="60325">
              <a:solidFill>
                <a:srgbClr val="FF66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Text Box 41">
              <a:extLst>
                <a:ext uri="{FF2B5EF4-FFF2-40B4-BE49-F238E27FC236}">
                  <a16:creationId xmlns:a16="http://schemas.microsoft.com/office/drawing/2014/main" id="{F00B0F47-2EA5-5D97-E230-15D2DB37034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089525" y="1835150"/>
              <a:ext cx="335736" cy="6413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9pPr>
            </a:lstStyle>
            <a:p>
              <a:pPr eaLnBrk="1" hangingPunct="1"/>
              <a:r>
                <a:rPr lang="el-GR" b="1" i="1" dirty="0">
                  <a:solidFill>
                    <a:srgbClr val="00A000"/>
                  </a:solidFill>
                </a:rPr>
                <a:t>ρ</a:t>
              </a:r>
              <a:endParaRPr lang="en-US" b="1" i="1" dirty="0">
                <a:solidFill>
                  <a:srgbClr val="00A000"/>
                </a:solidFill>
              </a:endParaRP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53A5BD0E-BAB0-E54E-B273-5342A527C0FA}"/>
                </a:ext>
              </a:extLst>
            </p:cNvPr>
            <p:cNvCxnSpPr>
              <a:cxnSpLocks noChangeShapeType="1"/>
              <a:stCxn id="39" idx="0"/>
            </p:cNvCxnSpPr>
            <p:nvPr/>
          </p:nvCxnSpPr>
          <p:spPr bwMode="auto">
            <a:xfrm flipH="1" flipV="1">
              <a:off x="7696201" y="4800600"/>
              <a:ext cx="252307" cy="5334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5294615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368D1-D5B7-CAEF-1C10-D9BB869C2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linear algebra results in…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AA5852-5866-ABED-30E0-39BD08D92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13601-2E22-4589-A394-4D3650FFD697}" type="slidenum">
              <a:rPr lang="en-US" smtClean="0">
                <a:solidFill>
                  <a:prstClr val="black"/>
                </a:solidFill>
              </a:rPr>
              <a:pPr/>
              <a:t>23</a:t>
            </a:fld>
            <a:endParaRPr lang="en-US" dirty="0">
              <a:solidFill>
                <a:prstClr val="black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04151BC5-3A6B-092E-5276-6B2613E3DC4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400" b="0" dirty="0"/>
                  <a:t>By Definition: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</m:d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endParaRPr lang="en-US" sz="2400" dirty="0"/>
              </a:p>
              <a:p>
                <a:r>
                  <a:rPr lang="en-US" sz="2400" dirty="0"/>
                  <a:t>Therefore, maximize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d>
                          <m:dPr>
                            <m:begChr m:val="|"/>
                            <m:endChr m:val="|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d>
                              <m:dPr>
                                <m:begChr m:val="|"/>
                                <m:endChr m:val="|"/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</m:d>
                          </m:e>
                        </m:d>
                      </m:den>
                    </m:f>
                  </m:oMath>
                </a14:m>
                <a:r>
                  <a:rPr lang="en-US" sz="2400" dirty="0"/>
                  <a:t> is equivalent to minimize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400" dirty="0"/>
                  <a:t>, which is equivalent to minimize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endParaRPr lang="en-US" sz="2400" dirty="0"/>
              </a:p>
              <a:p>
                <a:pPr>
                  <a:spcBef>
                    <a:spcPct val="50000"/>
                  </a:spcBef>
                </a:pPr>
                <a:r>
                  <a:rPr lang="en-US" sz="2400" dirty="0"/>
                  <a:t>Moreover,  the following is equivalent 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≥1</m:t>
                    </m:r>
                  </m:oMath>
                </a14:m>
                <a:endParaRPr lang="en-US" sz="2400" dirty="0"/>
              </a:p>
              <a:p>
                <a:pPr lvl="1">
                  <a:spcBef>
                    <a:spcPct val="50000"/>
                  </a:spcBef>
                </a:pPr>
                <a:r>
                  <a:rPr lang="en-US" sz="2000" b="1" dirty="0" err="1">
                    <a:latin typeface="Times New Roman" pitchFamily="18" charset="0"/>
                  </a:rPr>
                  <a:t>w</a:t>
                </a:r>
                <a:r>
                  <a:rPr lang="en-US" sz="2000" b="1" baseline="30000" dirty="0" err="1">
                    <a:latin typeface="Times New Roman" pitchFamily="18" charset="0"/>
                  </a:rPr>
                  <a:t>T</a:t>
                </a:r>
                <a:r>
                  <a:rPr lang="en-US" sz="2000" b="1" dirty="0" err="1">
                    <a:latin typeface="Times New Roman" pitchFamily="18" charset="0"/>
                  </a:rPr>
                  <a:t>x</a:t>
                </a:r>
                <a:r>
                  <a:rPr lang="en-US" sz="2000" b="1" baseline="-25000" dirty="0" err="1">
                    <a:latin typeface="Times New Roman" pitchFamily="18" charset="0"/>
                  </a:rPr>
                  <a:t>i</a:t>
                </a:r>
                <a:r>
                  <a:rPr lang="en-US" sz="2000" b="1" dirty="0">
                    <a:latin typeface="Times New Roman" pitchFamily="18" charset="0"/>
                  </a:rPr>
                  <a:t> </a:t>
                </a:r>
                <a:r>
                  <a:rPr lang="en-US" sz="2000" dirty="0">
                    <a:latin typeface="Times New Roman" pitchFamily="18" charset="0"/>
                  </a:rPr>
                  <a:t>+ </a:t>
                </a:r>
                <a:r>
                  <a:rPr lang="en-US" sz="2000" i="1" dirty="0">
                    <a:latin typeface="Times New Roman" pitchFamily="18" charset="0"/>
                  </a:rPr>
                  <a:t>b</a:t>
                </a:r>
                <a:r>
                  <a:rPr lang="en-US" sz="2000" b="1" dirty="0">
                    <a:latin typeface="Times New Roman" pitchFamily="18" charset="0"/>
                  </a:rPr>
                  <a:t> </a:t>
                </a:r>
                <a:r>
                  <a:rPr lang="en-US" sz="2000" b="1" dirty="0">
                    <a:latin typeface="Times New Roman" pitchFamily="18" charset="0"/>
                    <a:cs typeface="Times New Roman" pitchFamily="18" charset="0"/>
                  </a:rPr>
                  <a:t>≥ 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1 if </a:t>
                </a:r>
                <a:r>
                  <a:rPr lang="en-US" sz="2000" i="1" dirty="0" err="1">
                    <a:latin typeface="Times New Roman" pitchFamily="18" charset="0"/>
                  </a:rPr>
                  <a:t>y</a:t>
                </a:r>
                <a:r>
                  <a:rPr lang="en-US" sz="2000" i="1" baseline="-25000" dirty="0" err="1">
                    <a:latin typeface="Times New Roman" pitchFamily="18" charset="0"/>
                  </a:rPr>
                  <a:t>i</a:t>
                </a:r>
                <a:r>
                  <a:rPr lang="en-US" sz="2000" dirty="0">
                    <a:latin typeface="Times New Roman" pitchFamily="18" charset="0"/>
                  </a:rPr>
                  <a:t>=1;   </a:t>
                </a:r>
              </a:p>
              <a:p>
                <a:pPr lvl="1">
                  <a:spcBef>
                    <a:spcPct val="50000"/>
                  </a:spcBef>
                </a:pPr>
                <a:r>
                  <a:rPr lang="en-US" sz="2000" b="1" dirty="0" err="1">
                    <a:latin typeface="Times New Roman" pitchFamily="18" charset="0"/>
                  </a:rPr>
                  <a:t>w</a:t>
                </a:r>
                <a:r>
                  <a:rPr lang="en-US" sz="2000" b="1" baseline="30000" dirty="0" err="1">
                    <a:latin typeface="Times New Roman" pitchFamily="18" charset="0"/>
                  </a:rPr>
                  <a:t>T</a:t>
                </a:r>
                <a:r>
                  <a:rPr lang="en-US" sz="2000" b="1" dirty="0" err="1">
                    <a:latin typeface="Times New Roman" pitchFamily="18" charset="0"/>
                  </a:rPr>
                  <a:t>x</a:t>
                </a:r>
                <a:r>
                  <a:rPr lang="en-US" sz="2000" b="1" baseline="-25000" dirty="0" err="1">
                    <a:latin typeface="Times New Roman" pitchFamily="18" charset="0"/>
                  </a:rPr>
                  <a:t>i</a:t>
                </a:r>
                <a:r>
                  <a:rPr lang="en-US" sz="2000" b="1" dirty="0">
                    <a:latin typeface="Times New Roman" pitchFamily="18" charset="0"/>
                  </a:rPr>
                  <a:t> </a:t>
                </a:r>
                <a:r>
                  <a:rPr lang="en-US" sz="2000" dirty="0">
                    <a:latin typeface="Times New Roman" pitchFamily="18" charset="0"/>
                  </a:rPr>
                  <a:t>+ </a:t>
                </a:r>
                <a:r>
                  <a:rPr lang="en-US" sz="2000" i="1" dirty="0">
                    <a:latin typeface="Times New Roman" pitchFamily="18" charset="0"/>
                  </a:rPr>
                  <a:t>b</a:t>
                </a:r>
                <a:r>
                  <a:rPr lang="en-US" sz="2000" b="1" dirty="0">
                    <a:latin typeface="Times New Roman" pitchFamily="18" charset="0"/>
                    <a:cs typeface="Times New Roman" pitchFamily="18" charset="0"/>
                  </a:rPr>
                  <a:t> ≤ -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1   if </a:t>
                </a:r>
                <a:r>
                  <a:rPr lang="en-US" sz="2000" i="1" dirty="0" err="1">
                    <a:latin typeface="Times New Roman" pitchFamily="18" charset="0"/>
                    <a:cs typeface="Times New Roman" pitchFamily="18" charset="0"/>
                  </a:rPr>
                  <a:t>y</a:t>
                </a:r>
                <a:r>
                  <a:rPr lang="en-US" sz="2000" i="1" baseline="-25000" dirty="0" err="1">
                    <a:latin typeface="Times New Roman" pitchFamily="18" charset="0"/>
                    <a:cs typeface="Times New Roman" pitchFamily="18" charset="0"/>
                  </a:rPr>
                  <a:t>i</a:t>
                </a:r>
                <a:r>
                  <a:rPr lang="en-US" sz="2000" baseline="-250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= -1</a:t>
                </a:r>
                <a:endParaRPr lang="en-US" sz="2800" dirty="0"/>
              </a:p>
              <a:p>
                <a:r>
                  <a:rPr lang="en-US" sz="2400" dirty="0"/>
                  <a:t>Therefore, this is what you usually see as SVM’s formulation:</a:t>
                </a:r>
              </a:p>
              <a:p>
                <a:endParaRPr lang="en-US" sz="2800" dirty="0"/>
              </a:p>
            </p:txBody>
          </p:sp>
        </mc:Choice>
        <mc:Fallback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04151BC5-3A6B-092E-5276-6B2613E3DC4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78" t="-2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 Box 4">
                <a:extLst>
                  <a:ext uri="{FF2B5EF4-FFF2-40B4-BE49-F238E27FC236}">
                    <a16:creationId xmlns:a16="http://schemas.microsoft.com/office/drawing/2014/main" id="{44A68245-1406-6893-6C7D-4793080D99A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06424" y="4953890"/>
                <a:ext cx="7882128" cy="1114536"/>
              </a:xfrm>
              <a:prstGeom prst="rect">
                <a:avLst/>
              </a:prstGeom>
              <a:noFill/>
              <a:ln w="25400">
                <a:solidFill>
                  <a:srgbClr val="008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Lucida Sans" pitchFamily="34" charset="0"/>
                    <a:ea typeface="MS PGothic" pitchFamily="34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Lucida Sans" pitchFamily="34" charset="0"/>
                    <a:ea typeface="MS PGothic" pitchFamily="34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Lucida Sans" pitchFamily="34" charset="0"/>
                    <a:ea typeface="MS PGothic" pitchFamily="34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Lucida Sans" pitchFamily="34" charset="0"/>
                    <a:ea typeface="MS PGothic" pitchFamily="34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Lucida Sans" pitchFamily="34" charset="0"/>
                    <a:ea typeface="MS PGothic" pitchFamily="34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pitchFamily="34" charset="0"/>
                    <a:ea typeface="MS PGothic" pitchFamily="34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pitchFamily="34" charset="0"/>
                    <a:ea typeface="MS PGothic" pitchFamily="34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pitchFamily="34" charset="0"/>
                    <a:ea typeface="MS PGothic" pitchFamily="34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Lucida Sans" pitchFamily="34" charset="0"/>
                    <a:ea typeface="MS PGothic" pitchFamily="34" charset="-128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lang="en-US" dirty="0">
                    <a:latin typeface="Times New Roman" pitchFamily="18" charset="0"/>
                  </a:rPr>
                  <a:t>Objective: Find </a:t>
                </a:r>
                <a:r>
                  <a:rPr lang="en-US" b="1" dirty="0">
                    <a:latin typeface="Times New Roman" pitchFamily="18" charset="0"/>
                  </a:rPr>
                  <a:t>w</a:t>
                </a:r>
                <a:r>
                  <a:rPr lang="en-US" dirty="0">
                    <a:latin typeface="Times New Roman" pitchFamily="18" charset="0"/>
                  </a:rPr>
                  <a:t> and </a:t>
                </a:r>
                <a:r>
                  <a:rPr lang="en-US" i="1" dirty="0">
                    <a:latin typeface="Times New Roman" pitchFamily="18" charset="0"/>
                  </a:rPr>
                  <a:t>b</a:t>
                </a:r>
                <a:r>
                  <a:rPr lang="en-US" dirty="0">
                    <a:latin typeface="Times New Roman" pitchFamily="18" charset="0"/>
                  </a:rPr>
                  <a:t> such that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T</m:t>
                        </m:r>
                      </m:sup>
                    </m:sSup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w</m:t>
                    </m:r>
                    <m:r>
                      <a:rPr lang="en-US">
                        <a:latin typeface="Cambria Math"/>
                      </a:rPr>
                      <m:t> </m:t>
                    </m:r>
                  </m:oMath>
                </a14:m>
                <a:r>
                  <a:rPr lang="en-US" dirty="0">
                    <a:latin typeface="Times New Roman" pitchFamily="18" charset="0"/>
                  </a:rPr>
                  <a:t> is minimized; </a:t>
                </a:r>
              </a:p>
              <a:p>
                <a:pPr eaLnBrk="1" hangingPunct="1">
                  <a:spcBef>
                    <a:spcPct val="50000"/>
                  </a:spcBef>
                </a:pPr>
                <a:r>
                  <a:rPr lang="en-US" dirty="0">
                    <a:latin typeface="Times New Roman" pitchFamily="18" charset="0"/>
                  </a:rPr>
                  <a:t>Constraints: For all </a:t>
                </a:r>
                <a:r>
                  <a:rPr lang="en-US" sz="2800" dirty="0">
                    <a:latin typeface="Times New Roman" pitchFamily="18" charset="0"/>
                  </a:rPr>
                  <a:t>{</a:t>
                </a:r>
                <a:r>
                  <a:rPr lang="en-US" dirty="0">
                    <a:latin typeface="Times New Roman" pitchFamily="18" charset="0"/>
                  </a:rPr>
                  <a:t>(</a:t>
                </a:r>
                <a:r>
                  <a:rPr lang="en-US" sz="2800" b="1" dirty="0">
                    <a:latin typeface="Times New Roman" pitchFamily="18" charset="0"/>
                  </a:rPr>
                  <a:t>x</a:t>
                </a:r>
                <a:r>
                  <a:rPr lang="en-US" sz="2800" b="1" baseline="-25000" dirty="0">
                    <a:latin typeface="Times New Roman" pitchFamily="18" charset="0"/>
                  </a:rPr>
                  <a:t>i</a:t>
                </a:r>
                <a:r>
                  <a:rPr lang="en-US" sz="2800" b="1" dirty="0">
                    <a:latin typeface="Times New Roman" pitchFamily="18" charset="0"/>
                  </a:rPr>
                  <a:t> </a:t>
                </a:r>
                <a:r>
                  <a:rPr lang="en-US" sz="2800" dirty="0">
                    <a:latin typeface="Times New Roman" pitchFamily="18" charset="0"/>
                  </a:rPr>
                  <a:t>, </a:t>
                </a:r>
                <a:r>
                  <a:rPr lang="en-US" sz="2800" i="1" dirty="0" err="1">
                    <a:latin typeface="Times New Roman" pitchFamily="18" charset="0"/>
                  </a:rPr>
                  <a:t>y</a:t>
                </a:r>
                <a:r>
                  <a:rPr lang="en-US" sz="2800" i="1" baseline="-25000" dirty="0" err="1">
                    <a:latin typeface="Times New Roman" pitchFamily="18" charset="0"/>
                  </a:rPr>
                  <a:t>i</a:t>
                </a:r>
                <a:r>
                  <a:rPr lang="en-US" sz="2800" dirty="0">
                    <a:latin typeface="Times New Roman" pitchFamily="18" charset="0"/>
                  </a:rPr>
                  <a:t>)},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p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≥1</m:t>
                    </m:r>
                  </m:oMath>
                </a14:m>
                <a:endParaRPr lang="en-US" dirty="0">
                  <a:latin typeface="Times New Roman" pitchFamily="18" charset="0"/>
                </a:endParaRPr>
              </a:p>
            </p:txBody>
          </p:sp>
        </mc:Choice>
        <mc:Fallback xmlns="">
          <p:sp>
            <p:nvSpPr>
              <p:cNvPr id="47" name="Text Box 4">
                <a:extLst>
                  <a:ext uri="{FF2B5EF4-FFF2-40B4-BE49-F238E27FC236}">
                    <a16:creationId xmlns:a16="http://schemas.microsoft.com/office/drawing/2014/main" id="{44A68245-1406-6893-6C7D-4793080D99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106424" y="4953890"/>
                <a:ext cx="7882128" cy="1114536"/>
              </a:xfrm>
              <a:prstGeom prst="rect">
                <a:avLst/>
              </a:prstGeom>
              <a:blipFill>
                <a:blip r:embed="rId3"/>
                <a:stretch>
                  <a:fillRect l="-1079" t="-2688" b="-13978"/>
                </a:stretch>
              </a:blipFill>
              <a:ln w="25400">
                <a:solidFill>
                  <a:srgbClr val="008000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874759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SVM and Convex Optimization </a:t>
            </a:r>
            <a:endParaRPr lang="en-US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415" y="1177758"/>
            <a:ext cx="10327008" cy="522304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As a convex optimization problem SVM has been extensively studied and can be solved by a variety of algorithms: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(Stochastic) </a:t>
            </a:r>
            <a:r>
              <a:rPr lang="en-US" dirty="0" err="1"/>
              <a:t>libLinear</a:t>
            </a:r>
            <a:br>
              <a:rPr lang="en-US" dirty="0"/>
            </a:br>
            <a:r>
              <a:rPr lang="en-US" dirty="0"/>
              <a:t>Fast convergence, moderate computational cost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(Greedy) </a:t>
            </a:r>
            <a:r>
              <a:rPr lang="en-US" dirty="0" err="1"/>
              <a:t>libSVM</a:t>
            </a:r>
            <a:br>
              <a:rPr lang="en-US" dirty="0"/>
            </a:br>
            <a:r>
              <a:rPr lang="en-US" dirty="0"/>
              <a:t>Fast convergence, moderate computational cost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(Stochastic) </a:t>
            </a:r>
            <a:r>
              <a:rPr lang="en-US" dirty="0"/>
              <a:t>Stochastic Gradient Descent Slow convergence, low computational cost per iteration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(Greedy) </a:t>
            </a:r>
            <a:r>
              <a:rPr lang="en-US" dirty="0"/>
              <a:t>Quasi-Newton Method </a:t>
            </a:r>
            <a:br>
              <a:rPr lang="en-US" dirty="0"/>
            </a:br>
            <a:r>
              <a:rPr lang="en-US" dirty="0"/>
              <a:t>Very fast convergence, high computational cost </a:t>
            </a:r>
            <a:endParaRPr lang="en-US" dirty="0">
              <a:effectLst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614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Optimization Problem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066800"/>
            <a:ext cx="8610600" cy="5410200"/>
          </a:xfrm>
        </p:spPr>
        <p:txBody>
          <a:bodyPr>
            <a:noAutofit/>
          </a:bodyPr>
          <a:lstStyle/>
          <a:p>
            <a:r>
              <a:rPr lang="en-US" sz="2400" dirty="0"/>
              <a:t>The solution has the form: 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400" dirty="0"/>
              <a:t>Each non-zero </a:t>
            </a:r>
            <a:r>
              <a:rPr lang="el-GR" sz="2400" i="1" dirty="0">
                <a:cs typeface="Times New Roman" pitchFamily="18" charset="0"/>
              </a:rPr>
              <a:t>α</a:t>
            </a:r>
            <a:r>
              <a:rPr lang="en-US" sz="2400" i="1" baseline="-25000" dirty="0" err="1">
                <a:cs typeface="Times New Roman" pitchFamily="18" charset="0"/>
              </a:rPr>
              <a:t>i</a:t>
            </a:r>
            <a:r>
              <a:rPr lang="en-US" sz="2400" dirty="0">
                <a:cs typeface="Times New Roman" pitchFamily="18" charset="0"/>
              </a:rPr>
              <a:t> indicates that corresponding </a:t>
            </a:r>
            <a:r>
              <a:rPr lang="en-US" sz="2400" b="1" dirty="0"/>
              <a:t>x</a:t>
            </a:r>
            <a:r>
              <a:rPr lang="en-US" sz="2400" b="1" baseline="-25000" dirty="0"/>
              <a:t>i</a:t>
            </a:r>
            <a:r>
              <a:rPr lang="en-US" sz="2400" dirty="0"/>
              <a:t> is a </a:t>
            </a:r>
            <a:r>
              <a:rPr lang="en-US" sz="2400" dirty="0">
                <a:solidFill>
                  <a:srgbClr val="FF0000"/>
                </a:solidFill>
              </a:rPr>
              <a:t>support vector</a:t>
            </a:r>
            <a:r>
              <a:rPr lang="en-US" sz="2400" dirty="0"/>
              <a:t>.</a:t>
            </a:r>
          </a:p>
          <a:p>
            <a:pPr lvl="1"/>
            <a:r>
              <a:rPr lang="el-GR" sz="2000" i="1" dirty="0">
                <a:cs typeface="Times New Roman" pitchFamily="18" charset="0"/>
              </a:rPr>
              <a:t>α</a:t>
            </a:r>
            <a:r>
              <a:rPr lang="en-US" sz="2000" i="1" baseline="-25000" dirty="0" err="1">
                <a:cs typeface="Times New Roman" pitchFamily="18" charset="0"/>
              </a:rPr>
              <a:t>i</a:t>
            </a:r>
            <a:r>
              <a:rPr lang="en-US" sz="2000" i="1" baseline="-25000" dirty="0">
                <a:cs typeface="Times New Roman" pitchFamily="18" charset="0"/>
              </a:rPr>
              <a:t> </a:t>
            </a:r>
            <a:r>
              <a:rPr lang="en-US" sz="2000" i="1" dirty="0">
                <a:cs typeface="Times New Roman" pitchFamily="18" charset="0"/>
              </a:rPr>
              <a:t> is  from optimization, don’t need to worry about it</a:t>
            </a:r>
            <a:endParaRPr lang="en-US" sz="2000" dirty="0"/>
          </a:p>
          <a:p>
            <a:r>
              <a:rPr lang="en-US" sz="2400" dirty="0"/>
              <a:t>Then the classifying function will have the form: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400" dirty="0"/>
              <a:t>Notice that it relies on </a:t>
            </a:r>
            <a:r>
              <a:rPr lang="en-US" sz="2400" i="1" dirty="0"/>
              <a:t>dot product</a:t>
            </a:r>
            <a:r>
              <a:rPr lang="en-US" sz="2400" dirty="0"/>
              <a:t> between the test point </a:t>
            </a:r>
            <a:r>
              <a:rPr lang="en-US" sz="2400" b="1" dirty="0"/>
              <a:t>x</a:t>
            </a:r>
            <a:r>
              <a:rPr lang="en-US" sz="2400" b="1" i="1" dirty="0"/>
              <a:t> </a:t>
            </a:r>
            <a:r>
              <a:rPr lang="en-US" sz="2400" dirty="0"/>
              <a:t>and the support vectors </a:t>
            </a:r>
            <a:r>
              <a:rPr lang="en-US" sz="2400" b="1" dirty="0"/>
              <a:t>x</a:t>
            </a:r>
            <a:r>
              <a:rPr lang="en-US" sz="2400" b="1" baseline="-25000" dirty="0"/>
              <a:t>i</a:t>
            </a:r>
            <a:endParaRPr lang="en-US" sz="2400" dirty="0"/>
          </a:p>
          <a:p>
            <a:pPr lvl="1"/>
            <a:r>
              <a:rPr lang="en-US" sz="2000" dirty="0"/>
              <a:t>We will return to this later.</a:t>
            </a:r>
          </a:p>
          <a:p>
            <a:r>
              <a:rPr lang="en-US" sz="2400" dirty="0"/>
              <a:t>Also keep in mind that solving the optimization problem involved computing the dot products </a:t>
            </a:r>
            <a:r>
              <a:rPr lang="en-US" sz="2400" b="1" dirty="0" err="1"/>
              <a:t>x</a:t>
            </a:r>
            <a:r>
              <a:rPr lang="en-US" sz="2400" b="1" baseline="-25000" dirty="0" err="1"/>
              <a:t>i</a:t>
            </a:r>
            <a:r>
              <a:rPr lang="en-US" sz="2400" b="1" baseline="30000" dirty="0" err="1"/>
              <a:t>T</a:t>
            </a:r>
            <a:r>
              <a:rPr lang="en-US" sz="2400" b="1" dirty="0" err="1"/>
              <a:t>x</a:t>
            </a:r>
            <a:r>
              <a:rPr lang="en-US" sz="2400" b="1" baseline="-25000" dirty="0" err="1"/>
              <a:t>j</a:t>
            </a:r>
            <a:r>
              <a:rPr lang="en-US" sz="2400" b="1" baseline="-25000" dirty="0"/>
              <a:t> </a:t>
            </a:r>
            <a:r>
              <a:rPr lang="en-US" sz="2400" dirty="0"/>
              <a:t>between all pairs of training points.</a:t>
            </a:r>
          </a:p>
          <a:p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13601-2E22-4589-A394-4D3650FFD697}" type="slidenum">
              <a:rPr lang="en-US" smtClean="0">
                <a:solidFill>
                  <a:prstClr val="black"/>
                </a:solidFill>
              </a:rPr>
              <a:pPr/>
              <a:t>25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2876550" y="1611436"/>
            <a:ext cx="6438900" cy="461665"/>
          </a:xfrm>
          <a:prstGeom prst="rect">
            <a:avLst/>
          </a:prstGeom>
          <a:noFill/>
          <a:ln w="25400">
            <a:solidFill>
              <a:srgbClr val="008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w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 =</a:t>
            </a:r>
            <a:r>
              <a:rPr lang="el-GR" dirty="0">
                <a:latin typeface="Times New Roman" pitchFamily="18" charset="0"/>
                <a:cs typeface="Times New Roman" pitchFamily="18" charset="0"/>
              </a:rPr>
              <a:t>Σ</a:t>
            </a:r>
            <a:r>
              <a:rPr lang="el-GR" sz="2000" i="1" dirty="0">
                <a:latin typeface="Times New Roman" pitchFamily="18" charset="0"/>
                <a:cs typeface="Times New Roman" pitchFamily="18" charset="0"/>
              </a:rPr>
              <a:t>α</a:t>
            </a:r>
            <a:r>
              <a:rPr lang="en-US" sz="2000" i="1" baseline="-25000" dirty="0" err="1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000" i="1" dirty="0" err="1">
                <a:latin typeface="Times New Roman" pitchFamily="18" charset="0"/>
                <a:cs typeface="Times New Roman" pitchFamily="18" charset="0"/>
              </a:rPr>
              <a:t>y</a:t>
            </a:r>
            <a:r>
              <a:rPr lang="en-US" sz="2000" i="1" baseline="-25000" dirty="0" err="1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000" b="1" dirty="0" err="1">
                <a:latin typeface="Times New Roman" pitchFamily="18" charset="0"/>
              </a:rPr>
              <a:t>x</a:t>
            </a:r>
            <a:r>
              <a:rPr lang="en-US" sz="2000" b="1" baseline="-25000" dirty="0" err="1">
                <a:latin typeface="Times New Roman" pitchFamily="18" charset="0"/>
              </a:rPr>
              <a:t>i</a:t>
            </a:r>
            <a:r>
              <a:rPr lang="en-US" sz="2000" b="1" baseline="-25000" dirty="0">
                <a:latin typeface="Times New Roman" pitchFamily="18" charset="0"/>
              </a:rPr>
              <a:t>             </a:t>
            </a:r>
            <a:r>
              <a:rPr lang="en-US" sz="2000" i="1" dirty="0">
                <a:latin typeface="Times New Roman" pitchFamily="18" charset="0"/>
              </a:rPr>
              <a:t>b</a:t>
            </a:r>
            <a:r>
              <a:rPr lang="en-US" sz="2000" dirty="0">
                <a:latin typeface="Times New Roman" pitchFamily="18" charset="0"/>
              </a:rPr>
              <a:t>= </a:t>
            </a:r>
            <a:r>
              <a:rPr lang="en-US" sz="2000" i="1" dirty="0" err="1">
                <a:latin typeface="Times New Roman" pitchFamily="18" charset="0"/>
              </a:rPr>
              <a:t>y</a:t>
            </a:r>
            <a:r>
              <a:rPr lang="en-US" sz="2000" i="1" baseline="-25000" dirty="0" err="1">
                <a:latin typeface="Times New Roman" pitchFamily="18" charset="0"/>
              </a:rPr>
              <a:t>k</a:t>
            </a:r>
            <a:r>
              <a:rPr lang="en-US" sz="2000" dirty="0">
                <a:latin typeface="Times New Roman" pitchFamily="18" charset="0"/>
              </a:rPr>
              <a:t>- </a:t>
            </a:r>
            <a:r>
              <a:rPr lang="en-US" sz="2000" b="1" dirty="0" err="1">
                <a:latin typeface="Times New Roman" pitchFamily="18" charset="0"/>
              </a:rPr>
              <a:t>w</a:t>
            </a:r>
            <a:r>
              <a:rPr lang="en-US" sz="2000" b="1" baseline="30000" dirty="0" err="1">
                <a:latin typeface="Times New Roman" pitchFamily="18" charset="0"/>
              </a:rPr>
              <a:t>T</a:t>
            </a:r>
            <a:r>
              <a:rPr lang="en-US" sz="2000" b="1" dirty="0" err="1">
                <a:latin typeface="Times New Roman" pitchFamily="18" charset="0"/>
              </a:rPr>
              <a:t>x</a:t>
            </a:r>
            <a:r>
              <a:rPr lang="en-US" sz="2000" b="1" baseline="-25000" dirty="0" err="1">
                <a:latin typeface="Times New Roman" pitchFamily="18" charset="0"/>
              </a:rPr>
              <a:t>k</a:t>
            </a:r>
            <a:r>
              <a:rPr lang="en-US" sz="2000" b="1" dirty="0">
                <a:latin typeface="Times New Roman" pitchFamily="18" charset="0"/>
              </a:rPr>
              <a:t> </a:t>
            </a:r>
            <a:r>
              <a:rPr lang="en-US" sz="2000" dirty="0">
                <a:latin typeface="Times New Roman" pitchFamily="18" charset="0"/>
              </a:rPr>
              <a:t>for any </a:t>
            </a:r>
            <a:r>
              <a:rPr lang="en-US" sz="2000" b="1" dirty="0" err="1">
                <a:latin typeface="Times New Roman" pitchFamily="18" charset="0"/>
              </a:rPr>
              <a:t>x</a:t>
            </a:r>
            <a:r>
              <a:rPr lang="en-US" sz="2000" b="1" baseline="-25000" dirty="0" err="1">
                <a:latin typeface="Times New Roman" pitchFamily="18" charset="0"/>
              </a:rPr>
              <a:t>k</a:t>
            </a:r>
            <a:r>
              <a:rPr lang="en-US" sz="2000" b="1" dirty="0">
                <a:latin typeface="Times New Roman" pitchFamily="18" charset="0"/>
              </a:rPr>
              <a:t> </a:t>
            </a:r>
            <a:r>
              <a:rPr lang="en-US" sz="2000" dirty="0">
                <a:latin typeface="Times New Roman" pitchFamily="18" charset="0"/>
              </a:rPr>
              <a:t>such that </a:t>
            </a:r>
            <a:r>
              <a:rPr lang="el-GR" sz="2000" i="1" dirty="0">
                <a:latin typeface="Times New Roman" pitchFamily="18" charset="0"/>
                <a:cs typeface="Times New Roman" pitchFamily="18" charset="0"/>
              </a:rPr>
              <a:t>α</a:t>
            </a:r>
            <a:r>
              <a:rPr lang="en-US" sz="2000" i="1" baseline="-25000" dirty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sz="2000" i="1" dirty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 </a:t>
            </a:r>
            <a:r>
              <a:rPr lang="en-US" sz="2000" dirty="0">
                <a:latin typeface="Times New Roman" pitchFamily="18" charset="0"/>
                <a:cs typeface="Times New Roman" pitchFamily="18" charset="0"/>
                <a:sym typeface="Symbol" pitchFamily="18" charset="2"/>
              </a:rPr>
              <a:t>0</a:t>
            </a:r>
            <a:endParaRPr lang="en-US" sz="2000" dirty="0">
              <a:latin typeface="Times New Roman" pitchFamily="18" charset="0"/>
            </a:endParaRP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3886200" y="4014312"/>
            <a:ext cx="2343150" cy="461665"/>
          </a:xfrm>
          <a:prstGeom prst="rect">
            <a:avLst/>
          </a:prstGeom>
          <a:noFill/>
          <a:ln w="25400">
            <a:solidFill>
              <a:srgbClr val="008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sz="2000" i="1" dirty="0">
                <a:latin typeface="Times New Roman" pitchFamily="18" charset="0"/>
              </a:rPr>
              <a:t>f</a:t>
            </a:r>
            <a:r>
              <a:rPr lang="en-US" sz="2000" dirty="0">
                <a:latin typeface="Times New Roman" pitchFamily="18" charset="0"/>
              </a:rPr>
              <a:t>(</a:t>
            </a:r>
            <a:r>
              <a:rPr lang="en-US" sz="2000" b="1" dirty="0">
                <a:latin typeface="Times New Roman" pitchFamily="18" charset="0"/>
              </a:rPr>
              <a:t>x</a:t>
            </a:r>
            <a:r>
              <a:rPr lang="en-US" sz="2000" dirty="0">
                <a:latin typeface="Times New Roman" pitchFamily="18" charset="0"/>
              </a:rPr>
              <a:t>) = </a:t>
            </a:r>
            <a:r>
              <a:rPr lang="el-GR" dirty="0">
                <a:latin typeface="Times New Roman" pitchFamily="18" charset="0"/>
                <a:cs typeface="Times New Roman" pitchFamily="18" charset="0"/>
              </a:rPr>
              <a:t>Σ</a:t>
            </a:r>
            <a:r>
              <a:rPr lang="el-GR" sz="2000" i="1" dirty="0">
                <a:latin typeface="Times New Roman" pitchFamily="18" charset="0"/>
                <a:cs typeface="Times New Roman" pitchFamily="18" charset="0"/>
              </a:rPr>
              <a:t>α</a:t>
            </a:r>
            <a:r>
              <a:rPr lang="en-US" sz="2000" i="1" baseline="-25000" dirty="0" err="1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000" i="1" dirty="0" err="1">
                <a:latin typeface="Times New Roman" pitchFamily="18" charset="0"/>
                <a:cs typeface="Times New Roman" pitchFamily="18" charset="0"/>
              </a:rPr>
              <a:t>y</a:t>
            </a:r>
            <a:r>
              <a:rPr lang="en-US" sz="2000" i="1" baseline="-25000" dirty="0" err="1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2000" b="1" dirty="0" err="1">
                <a:solidFill>
                  <a:srgbClr val="FF0000"/>
                </a:solidFill>
                <a:latin typeface="Times New Roman" pitchFamily="18" charset="0"/>
              </a:rPr>
              <a:t>x</a:t>
            </a:r>
            <a:r>
              <a:rPr lang="en-US" sz="2000" b="1" baseline="-25000" dirty="0" err="1">
                <a:solidFill>
                  <a:srgbClr val="FF0000"/>
                </a:solidFill>
                <a:latin typeface="Times New Roman" pitchFamily="18" charset="0"/>
              </a:rPr>
              <a:t>i</a:t>
            </a:r>
            <a:r>
              <a:rPr lang="en-US" sz="2000" b="1" baseline="30000" dirty="0" err="1">
                <a:solidFill>
                  <a:srgbClr val="FF0000"/>
                </a:solidFill>
                <a:latin typeface="Times New Roman" pitchFamily="18" charset="0"/>
              </a:rPr>
              <a:t>T</a:t>
            </a:r>
            <a:r>
              <a:rPr lang="en-US" sz="2000" b="1" dirty="0" err="1">
                <a:solidFill>
                  <a:srgbClr val="FF0000"/>
                </a:solidFill>
                <a:latin typeface="Times New Roman" pitchFamily="18" charset="0"/>
              </a:rPr>
              <a:t>x</a:t>
            </a:r>
            <a:r>
              <a:rPr lang="en-US" sz="2000" b="1" dirty="0">
                <a:latin typeface="Times New Roman" pitchFamily="18" charset="0"/>
              </a:rPr>
              <a:t> + </a:t>
            </a:r>
            <a:r>
              <a:rPr lang="en-US" sz="2000" i="1" dirty="0">
                <a:latin typeface="Times New Roman" pitchFamily="18" charset="0"/>
              </a:rPr>
              <a:t>b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22B3630-41C7-35A7-6429-BF924114017D}"/>
              </a:ext>
            </a:extLst>
          </p:cNvPr>
          <p:cNvGrpSpPr/>
          <p:nvPr/>
        </p:nvGrpSpPr>
        <p:grpSpPr>
          <a:xfrm>
            <a:off x="6651155" y="2406939"/>
            <a:ext cx="5305094" cy="3069679"/>
            <a:chOff x="3251983" y="1582831"/>
            <a:chExt cx="5558432" cy="4264224"/>
          </a:xfrm>
        </p:grpSpPr>
        <p:sp>
          <p:nvSpPr>
            <p:cNvPr id="11" name="Oval 4">
              <a:extLst>
                <a:ext uri="{FF2B5EF4-FFF2-40B4-BE49-F238E27FC236}">
                  <a16:creationId xmlns:a16="http://schemas.microsoft.com/office/drawing/2014/main" id="{DB8EB0FF-36B0-D946-4DC8-D1E77C815A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1600" y="25146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Oval 5">
              <a:extLst>
                <a:ext uri="{FF2B5EF4-FFF2-40B4-BE49-F238E27FC236}">
                  <a16:creationId xmlns:a16="http://schemas.microsoft.com/office/drawing/2014/main" id="{AFB496DE-247A-5045-F5EC-411094005F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9200" y="35052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Oval 6">
              <a:extLst>
                <a:ext uri="{FF2B5EF4-FFF2-40B4-BE49-F238E27FC236}">
                  <a16:creationId xmlns:a16="http://schemas.microsoft.com/office/drawing/2014/main" id="{E08F6FAA-6559-2854-AFAA-4FD44A7B1E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10200" y="32004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Oval 7">
              <a:extLst>
                <a:ext uri="{FF2B5EF4-FFF2-40B4-BE49-F238E27FC236}">
                  <a16:creationId xmlns:a16="http://schemas.microsoft.com/office/drawing/2014/main" id="{5EDEF626-D866-CB53-A948-2A0C5F9161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9200" y="37338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Oval 8">
              <a:extLst>
                <a:ext uri="{FF2B5EF4-FFF2-40B4-BE49-F238E27FC236}">
                  <a16:creationId xmlns:a16="http://schemas.microsoft.com/office/drawing/2014/main" id="{C780DAB4-D3A1-7F30-F35D-C570E5C590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34000" y="38862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Oval 9">
              <a:extLst>
                <a:ext uri="{FF2B5EF4-FFF2-40B4-BE49-F238E27FC236}">
                  <a16:creationId xmlns:a16="http://schemas.microsoft.com/office/drawing/2014/main" id="{4A69CB0B-0AFC-5B95-96AD-9FAFCCA406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38800" y="37338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Oval 10">
              <a:extLst>
                <a:ext uri="{FF2B5EF4-FFF2-40B4-BE49-F238E27FC236}">
                  <a16:creationId xmlns:a16="http://schemas.microsoft.com/office/drawing/2014/main" id="{0FCF5968-8473-CD91-5023-A9FBFA4ECC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3600" y="39624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Oval 11">
              <a:extLst>
                <a:ext uri="{FF2B5EF4-FFF2-40B4-BE49-F238E27FC236}">
                  <a16:creationId xmlns:a16="http://schemas.microsoft.com/office/drawing/2014/main" id="{4DAF60B1-41CB-E7F5-724F-E85674047E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05600" y="23622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Oval 12">
              <a:extLst>
                <a:ext uri="{FF2B5EF4-FFF2-40B4-BE49-F238E27FC236}">
                  <a16:creationId xmlns:a16="http://schemas.microsoft.com/office/drawing/2014/main" id="{F4871A87-0F38-0F12-6269-621928AC39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15200" y="25146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Oval 13">
              <a:extLst>
                <a:ext uri="{FF2B5EF4-FFF2-40B4-BE49-F238E27FC236}">
                  <a16:creationId xmlns:a16="http://schemas.microsoft.com/office/drawing/2014/main" id="{4E1B4B59-0658-CF6C-82D2-BF9F7FCCA6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0" y="29718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Oval 14">
              <a:extLst>
                <a:ext uri="{FF2B5EF4-FFF2-40B4-BE49-F238E27FC236}">
                  <a16:creationId xmlns:a16="http://schemas.microsoft.com/office/drawing/2014/main" id="{74C5E8E9-D9F6-76BD-6983-1DC237FF7B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53200" y="28194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Oval 15">
              <a:extLst>
                <a:ext uri="{FF2B5EF4-FFF2-40B4-BE49-F238E27FC236}">
                  <a16:creationId xmlns:a16="http://schemas.microsoft.com/office/drawing/2014/main" id="{01CEADCE-EA23-3D48-2FA6-F58FDDB630D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24800" y="32766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Oval 16">
              <a:extLst>
                <a:ext uri="{FF2B5EF4-FFF2-40B4-BE49-F238E27FC236}">
                  <a16:creationId xmlns:a16="http://schemas.microsoft.com/office/drawing/2014/main" id="{9E1E05DB-B5D3-E42F-19AC-746CB7D433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53400" y="34290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Oval 17">
              <a:extLst>
                <a:ext uri="{FF2B5EF4-FFF2-40B4-BE49-F238E27FC236}">
                  <a16:creationId xmlns:a16="http://schemas.microsoft.com/office/drawing/2014/main" id="{3EA3E1E0-70B4-9B5E-182F-22A8AC2263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96200" y="36576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Oval 18">
              <a:extLst>
                <a:ext uri="{FF2B5EF4-FFF2-40B4-BE49-F238E27FC236}">
                  <a16:creationId xmlns:a16="http://schemas.microsoft.com/office/drawing/2014/main" id="{261BCFE7-CAEB-8522-44FA-0A0155C6B1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5800" y="34290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Oval 19">
              <a:extLst>
                <a:ext uri="{FF2B5EF4-FFF2-40B4-BE49-F238E27FC236}">
                  <a16:creationId xmlns:a16="http://schemas.microsoft.com/office/drawing/2014/main" id="{E9F8C0C0-53B1-EB64-7BA8-B15F2636CD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2000" y="40386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Oval 20">
              <a:extLst>
                <a:ext uri="{FF2B5EF4-FFF2-40B4-BE49-F238E27FC236}">
                  <a16:creationId xmlns:a16="http://schemas.microsoft.com/office/drawing/2014/main" id="{42F9A759-60ED-2A34-B3BF-0F8342D1E7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0000" y="41910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Oval 21">
              <a:extLst>
                <a:ext uri="{FF2B5EF4-FFF2-40B4-BE49-F238E27FC236}">
                  <a16:creationId xmlns:a16="http://schemas.microsoft.com/office/drawing/2014/main" id="{55A07359-8FA0-AB9E-C0BE-4E07541154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34000" y="36576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Oval 22">
              <a:extLst>
                <a:ext uri="{FF2B5EF4-FFF2-40B4-BE49-F238E27FC236}">
                  <a16:creationId xmlns:a16="http://schemas.microsoft.com/office/drawing/2014/main" id="{F365B88E-EACE-4C98-9743-2CDEA6D495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29200" y="29718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Oval 23">
              <a:extLst>
                <a:ext uri="{FF2B5EF4-FFF2-40B4-BE49-F238E27FC236}">
                  <a16:creationId xmlns:a16="http://schemas.microsoft.com/office/drawing/2014/main" id="{8571DB5F-6D29-5596-5D39-841E00E6E9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43600" y="31242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Oval 24">
              <a:extLst>
                <a:ext uri="{FF2B5EF4-FFF2-40B4-BE49-F238E27FC236}">
                  <a16:creationId xmlns:a16="http://schemas.microsoft.com/office/drawing/2014/main" id="{BFCE59C1-BE8C-37F1-B0EB-349B9D83B5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9400" y="40386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Oval 25">
              <a:extLst>
                <a:ext uri="{FF2B5EF4-FFF2-40B4-BE49-F238E27FC236}">
                  <a16:creationId xmlns:a16="http://schemas.microsoft.com/office/drawing/2014/main" id="{EAB853E3-BAE3-8560-E00C-E1197BB137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15000" y="35052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Oval 26">
              <a:extLst>
                <a:ext uri="{FF2B5EF4-FFF2-40B4-BE49-F238E27FC236}">
                  <a16:creationId xmlns:a16="http://schemas.microsoft.com/office/drawing/2014/main" id="{96A4941F-8375-6270-82A0-14897B9203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38800" y="4114800"/>
              <a:ext cx="152400" cy="152400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Oval 27">
              <a:extLst>
                <a:ext uri="{FF2B5EF4-FFF2-40B4-BE49-F238E27FC236}">
                  <a16:creationId xmlns:a16="http://schemas.microsoft.com/office/drawing/2014/main" id="{6B116CDF-2A94-5347-835F-D4ED8A2A7E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15200" y="32004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Oval 28">
              <a:extLst>
                <a:ext uri="{FF2B5EF4-FFF2-40B4-BE49-F238E27FC236}">
                  <a16:creationId xmlns:a16="http://schemas.microsoft.com/office/drawing/2014/main" id="{5B056174-E7F6-1A4E-1AD4-95DB9C6C02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72400" y="30480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6" name="Oval 29">
              <a:extLst>
                <a:ext uri="{FF2B5EF4-FFF2-40B4-BE49-F238E27FC236}">
                  <a16:creationId xmlns:a16="http://schemas.microsoft.com/office/drawing/2014/main" id="{84011E83-F75B-6003-73EE-E52ADAF0A2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43800" y="34290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Oval 30">
              <a:extLst>
                <a:ext uri="{FF2B5EF4-FFF2-40B4-BE49-F238E27FC236}">
                  <a16:creationId xmlns:a16="http://schemas.microsoft.com/office/drawing/2014/main" id="{BBF1222B-29CB-D675-937F-8C21205BCC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77200" y="33528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Oval 31">
              <a:extLst>
                <a:ext uri="{FF2B5EF4-FFF2-40B4-BE49-F238E27FC236}">
                  <a16:creationId xmlns:a16="http://schemas.microsoft.com/office/drawing/2014/main" id="{CD2385E5-5699-B2B5-6D35-9032145B6D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29600" y="3505200"/>
              <a:ext cx="152400" cy="152400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Line 32">
              <a:extLst>
                <a:ext uri="{FF2B5EF4-FFF2-40B4-BE49-F238E27FC236}">
                  <a16:creationId xmlns:a16="http://schemas.microsoft.com/office/drawing/2014/main" id="{336D1EC9-81C7-081A-D599-3991CAB6328B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21216">
              <a:off x="5200650" y="2413000"/>
              <a:ext cx="2820988" cy="20208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Line 33">
              <a:extLst>
                <a:ext uri="{FF2B5EF4-FFF2-40B4-BE49-F238E27FC236}">
                  <a16:creationId xmlns:a16="http://schemas.microsoft.com/office/drawing/2014/main" id="{04914E11-C125-D6E9-341A-EEA4DCDAE7BA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21216">
              <a:off x="4953000" y="2590800"/>
              <a:ext cx="2725738" cy="19923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Line 34">
              <a:extLst>
                <a:ext uri="{FF2B5EF4-FFF2-40B4-BE49-F238E27FC236}">
                  <a16:creationId xmlns:a16="http://schemas.microsoft.com/office/drawing/2014/main" id="{516B74D3-3263-2891-1367-41A86B6CB4E8}"/>
                </a:ext>
              </a:extLst>
            </p:cNvPr>
            <p:cNvSpPr>
              <a:spLocks noChangeShapeType="1"/>
            </p:cNvSpPr>
            <p:nvPr/>
          </p:nvSpPr>
          <p:spPr bwMode="auto">
            <a:xfrm rot="921216">
              <a:off x="5562600" y="2286000"/>
              <a:ext cx="2725738" cy="1992313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2" name="Text Box 35">
              <a:extLst>
                <a:ext uri="{FF2B5EF4-FFF2-40B4-BE49-F238E27FC236}">
                  <a16:creationId xmlns:a16="http://schemas.microsoft.com/office/drawing/2014/main" id="{0BEC48F1-E35E-677D-A497-F5176AE3129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86600" y="5334000"/>
              <a:ext cx="1723815" cy="5130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9pPr>
            </a:lstStyle>
            <a:p>
              <a:pPr eaLnBrk="1" hangingPunct="1"/>
              <a:r>
                <a:rPr lang="en-US" sz="1800" b="1">
                  <a:latin typeface="Verdana" pitchFamily="34" charset="0"/>
                  <a:cs typeface="Arial" pitchFamily="34" charset="0"/>
                </a:rPr>
                <a:t>w</a:t>
              </a:r>
              <a:r>
                <a:rPr lang="en-US" sz="1800" b="1" baseline="30000">
                  <a:latin typeface="Verdana" pitchFamily="34" charset="0"/>
                  <a:cs typeface="Arial" pitchFamily="34" charset="0"/>
                </a:rPr>
                <a:t>T</a:t>
              </a:r>
              <a:r>
                <a:rPr lang="en-US" sz="1800" b="1">
                  <a:latin typeface="Verdana" pitchFamily="34" charset="0"/>
                  <a:cs typeface="Arial" pitchFamily="34" charset="0"/>
                </a:rPr>
                <a:t> x + b = 0</a:t>
              </a:r>
            </a:p>
          </p:txBody>
        </p:sp>
        <p:sp>
          <p:nvSpPr>
            <p:cNvPr id="43" name="Line 36">
              <a:extLst>
                <a:ext uri="{FF2B5EF4-FFF2-40B4-BE49-F238E27FC236}">
                  <a16:creationId xmlns:a16="http://schemas.microsoft.com/office/drawing/2014/main" id="{753A8714-7AE0-CEFF-00AB-3B113A04CF1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629400" y="2133600"/>
              <a:ext cx="990600" cy="685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Text Box 37">
              <a:extLst>
                <a:ext uri="{FF2B5EF4-FFF2-40B4-BE49-F238E27FC236}">
                  <a16:creationId xmlns:a16="http://schemas.microsoft.com/office/drawing/2014/main" id="{0F84BC34-D1C4-F836-DAAC-2CCA7291FA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42125" y="1784350"/>
              <a:ext cx="1747001" cy="5130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9pPr>
            </a:lstStyle>
            <a:p>
              <a:pPr eaLnBrk="1" hangingPunct="1"/>
              <a:r>
                <a:rPr lang="en-US" sz="1800" b="1">
                  <a:latin typeface="Verdana" pitchFamily="34" charset="0"/>
                  <a:cs typeface="Arial" pitchFamily="34" charset="0"/>
                </a:rPr>
                <a:t>w</a:t>
              </a:r>
              <a:r>
                <a:rPr lang="en-US" sz="1800" b="1" baseline="30000">
                  <a:latin typeface="Verdana" pitchFamily="34" charset="0"/>
                  <a:cs typeface="Arial" pitchFamily="34" charset="0"/>
                </a:rPr>
                <a:t>T</a:t>
              </a:r>
              <a:r>
                <a:rPr lang="en-US" sz="1800" b="1">
                  <a:latin typeface="Verdana" pitchFamily="34" charset="0"/>
                  <a:cs typeface="Arial" pitchFamily="34" charset="0"/>
                </a:rPr>
                <a:t>x</a:t>
              </a:r>
              <a:r>
                <a:rPr lang="en-US" sz="1800" b="1" baseline="-25000">
                  <a:latin typeface="Verdana" pitchFamily="34" charset="0"/>
                  <a:cs typeface="Arial" pitchFamily="34" charset="0"/>
                </a:rPr>
                <a:t>a</a:t>
              </a:r>
              <a:r>
                <a:rPr lang="en-US" sz="1800" b="1">
                  <a:latin typeface="Verdana" pitchFamily="34" charset="0"/>
                  <a:cs typeface="Arial" pitchFamily="34" charset="0"/>
                </a:rPr>
                <a:t> + b = 1</a:t>
              </a:r>
            </a:p>
          </p:txBody>
        </p:sp>
        <p:sp>
          <p:nvSpPr>
            <p:cNvPr id="45" name="Text Box 38">
              <a:extLst>
                <a:ext uri="{FF2B5EF4-FFF2-40B4-BE49-F238E27FC236}">
                  <a16:creationId xmlns:a16="http://schemas.microsoft.com/office/drawing/2014/main" id="{8077920B-4656-CA3B-CB1F-EBD728DC92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51983" y="2084169"/>
              <a:ext cx="1858296" cy="5130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9pPr>
            </a:lstStyle>
            <a:p>
              <a:pPr eaLnBrk="1" hangingPunct="1"/>
              <a:r>
                <a:rPr lang="en-US" sz="1800" b="1" dirty="0" err="1">
                  <a:latin typeface="Verdana" pitchFamily="34" charset="0"/>
                  <a:cs typeface="Arial" pitchFamily="34" charset="0"/>
                </a:rPr>
                <a:t>w</a:t>
              </a:r>
              <a:r>
                <a:rPr lang="en-US" sz="1800" b="1" baseline="30000" dirty="0" err="1">
                  <a:latin typeface="Verdana" pitchFamily="34" charset="0"/>
                  <a:cs typeface="Arial" pitchFamily="34" charset="0"/>
                </a:rPr>
                <a:t>T</a:t>
              </a:r>
              <a:r>
                <a:rPr lang="en-US" sz="1800" b="1" dirty="0" err="1">
                  <a:latin typeface="Verdana" pitchFamily="34" charset="0"/>
                  <a:cs typeface="Arial" pitchFamily="34" charset="0"/>
                </a:rPr>
                <a:t>x</a:t>
              </a:r>
              <a:r>
                <a:rPr lang="en-US" sz="1800" b="1" baseline="-25000" dirty="0" err="1">
                  <a:latin typeface="Verdana" pitchFamily="34" charset="0"/>
                  <a:cs typeface="Arial" pitchFamily="34" charset="0"/>
                </a:rPr>
                <a:t>b</a:t>
              </a:r>
              <a:r>
                <a:rPr lang="en-US" sz="1800" b="1" dirty="0">
                  <a:latin typeface="Verdana" pitchFamily="34" charset="0"/>
                  <a:cs typeface="Arial" pitchFamily="34" charset="0"/>
                </a:rPr>
                <a:t> + b = -1</a:t>
              </a:r>
            </a:p>
          </p:txBody>
        </p:sp>
        <p:sp>
          <p:nvSpPr>
            <p:cNvPr id="46" name="Line 39">
              <a:extLst>
                <a:ext uri="{FF2B5EF4-FFF2-40B4-BE49-F238E27FC236}">
                  <a16:creationId xmlns:a16="http://schemas.microsoft.com/office/drawing/2014/main" id="{3C94B5EE-4B19-2B4E-7BE9-81357FC381E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83228" y="2535240"/>
              <a:ext cx="1184171" cy="58896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Line 40">
              <a:extLst>
                <a:ext uri="{FF2B5EF4-FFF2-40B4-BE49-F238E27FC236}">
                  <a16:creationId xmlns:a16="http://schemas.microsoft.com/office/drawing/2014/main" id="{5F58726B-0714-99F3-9BD0-17CAE4EAC8B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410200" y="2014538"/>
              <a:ext cx="457200" cy="423862"/>
            </a:xfrm>
            <a:prstGeom prst="line">
              <a:avLst/>
            </a:prstGeom>
            <a:noFill/>
            <a:ln w="60325">
              <a:solidFill>
                <a:srgbClr val="FF6600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Text Box 41">
              <a:extLst>
                <a:ext uri="{FF2B5EF4-FFF2-40B4-BE49-F238E27FC236}">
                  <a16:creationId xmlns:a16="http://schemas.microsoft.com/office/drawing/2014/main" id="{72F20054-98AB-DBDC-8925-EE3D5DA6BB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66132" y="1582831"/>
              <a:ext cx="335736" cy="64131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pitchFamily="34" charset="0"/>
                  <a:ea typeface="MS PGothic" pitchFamily="34" charset="-128"/>
                </a:defRPr>
              </a:lvl9pPr>
            </a:lstStyle>
            <a:p>
              <a:pPr eaLnBrk="1" hangingPunct="1"/>
              <a:r>
                <a:rPr lang="el-GR" b="1" i="1" dirty="0">
                  <a:solidFill>
                    <a:srgbClr val="00A000"/>
                  </a:solidFill>
                </a:rPr>
                <a:t>ρ</a:t>
              </a:r>
              <a:endParaRPr lang="en-US" b="1" i="1" dirty="0">
                <a:solidFill>
                  <a:srgbClr val="00A000"/>
                </a:solidFill>
              </a:endParaRP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A9F74769-E7AA-7EA7-6809-591A2737E58C}"/>
                </a:ext>
              </a:extLst>
            </p:cNvPr>
            <p:cNvCxnSpPr>
              <a:cxnSpLocks noChangeShapeType="1"/>
              <a:stCxn id="42" idx="0"/>
            </p:cNvCxnSpPr>
            <p:nvPr/>
          </p:nvCxnSpPr>
          <p:spPr bwMode="auto">
            <a:xfrm flipH="1" flipV="1">
              <a:off x="7696201" y="4800600"/>
              <a:ext cx="252307" cy="53340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0345510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B3C326-E6A9-504C-F521-DF1EB58774E2}"/>
              </a:ext>
            </a:extLst>
          </p:cNvPr>
          <p:cNvPicPr>
            <a:picLocks/>
          </p:cNvPicPr>
          <p:nvPr>
            <p:custDataLst>
              <p:tags r:id="rId2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3901440" y="617220"/>
            <a:ext cx="1036320" cy="4507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122D8E-999F-D187-E317-A66888CB5280}"/>
              </a:ext>
            </a:extLst>
          </p:cNvPr>
          <p:cNvPicPr>
            <a:picLocks/>
          </p:cNvPicPr>
          <p:nvPr>
            <p:custDataLst>
              <p:tags r:id="rId3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1158240" y="2270760"/>
            <a:ext cx="2316480" cy="231648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484588C-328A-4AB0-5FA4-9F5B794BC458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901440" y="2571750"/>
            <a:ext cx="7315199" cy="1714500"/>
          </a:xfrm>
          <a:prstGeom prst="rect">
            <a:avLst/>
          </a:prstGeom>
          <a:noFill/>
          <a:ln w="26425" cap="flat" cmpd="sng" algn="ctr">
            <a:solidFill>
              <a:srgbClr val="FFFFFF"/>
            </a:solidFill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b="1">
                <a:solidFill>
                  <a:srgbClr val="5B5B5B"/>
                </a:solidFill>
              </a:rPr>
              <a:t>Audience Q&amp;A Session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E6E850D-E71A-7844-F965-FDC5032D36C3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6286500" y="396850"/>
            <a:ext cx="5524500" cy="891540"/>
          </a:xfrm>
          <a:prstGeom prst="roundRect">
            <a:avLst/>
          </a:prstGeom>
          <a:solidFill>
            <a:srgbClr val="F4F4F4"/>
          </a:solidFill>
          <a:ln w="2642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6425" cap="flat" cmpd="sng" algn="ctr">
                <a:solidFill>
                  <a:schemeClr val="accent1">
                    <a:shade val="15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17500" rIns="1143000" rtlCol="0" anchor="ctr">
            <a:normAutofit/>
          </a:bodyPr>
          <a:lstStyle/>
          <a:p>
            <a:r>
              <a:rPr lang="en-US" sz="2000">
                <a:solidFill>
                  <a:srgbClr val="5B5B5B"/>
                </a:solidFill>
              </a:rPr>
              <a:t>Please download and install the Slido app on all computers you use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1F1200-8FDF-43F2-B7C5-04F7444535DA}"/>
              </a:ext>
            </a:extLst>
          </p:cNvPr>
          <p:cNvPicPr>
            <a:picLocks/>
          </p:cNvPicPr>
          <p:nvPr>
            <p:custDataLst>
              <p:tags r:id="rId6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10826048" y="543954"/>
            <a:ext cx="597332" cy="59733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E5055CB-9D48-FEA1-51B1-F46A8F4E8471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3901440" y="6032500"/>
            <a:ext cx="7315199" cy="450799"/>
          </a:xfrm>
          <a:prstGeom prst="rect">
            <a:avLst/>
          </a:prstGeom>
          <a:solidFill>
            <a:srgbClr val="FFFFFF"/>
          </a:solidFill>
          <a:ln w="2642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6425" cap="flat" cmpd="sng" algn="ctr">
                <a:solidFill>
                  <a:schemeClr val="accent1">
                    <a:shade val="15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en-US" sz="2200" b="1">
                <a:solidFill>
                  <a:srgbClr val="5B5B5B"/>
                </a:solidFill>
              </a:rPr>
              <a:t>ⓘ</a:t>
            </a:r>
            <a:r>
              <a:rPr lang="en-US" sz="2000">
                <a:solidFill>
                  <a:srgbClr val="5B5B5B"/>
                </a:solidFill>
              </a:rPr>
              <a:t> Start presenting to display the audience questions on this slide.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609707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Support Vector Machine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US" dirty="0"/>
              <a:t>Introduction</a:t>
            </a:r>
          </a:p>
          <a:p>
            <a:pPr>
              <a:lnSpc>
                <a:spcPct val="130000"/>
              </a:lnSpc>
            </a:pPr>
            <a:r>
              <a:rPr lang="en-US" dirty="0"/>
              <a:t>Linear SVM</a:t>
            </a:r>
          </a:p>
          <a:p>
            <a:pPr>
              <a:lnSpc>
                <a:spcPct val="130000"/>
              </a:lnSpc>
            </a:pPr>
            <a:r>
              <a:rPr lang="en-US" dirty="0"/>
              <a:t>Non-linear SVM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13601-2E22-4589-A394-4D3650FFD697}" type="slidenum">
              <a:rPr lang="en-US" smtClean="0">
                <a:solidFill>
                  <a:prstClr val="black"/>
                </a:solidFill>
              </a:rPr>
              <a:pPr/>
              <a:t>27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AutoShape 8"/>
          <p:cNvSpPr>
            <a:spLocks noChangeArrowheads="1"/>
          </p:cNvSpPr>
          <p:nvPr/>
        </p:nvSpPr>
        <p:spPr bwMode="auto">
          <a:xfrm rot="9803581">
            <a:off x="3894040" y="2838817"/>
            <a:ext cx="533400" cy="381000"/>
          </a:xfrm>
          <a:prstGeom prst="notchedRightArrow">
            <a:avLst>
              <a:gd name="adj1" fmla="val 50000"/>
              <a:gd name="adj2" fmla="val 35000"/>
            </a:avLst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wrap="none" anchor="ctr"/>
          <a:lstStyle/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1868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9pPr>
          </a:lstStyle>
          <a:p>
            <a:pPr eaLnBrk="1" hangingPunct="1"/>
            <a:fld id="{1EF7CC4C-F888-489C-8A0F-A63CF7967E37}" type="slidenum">
              <a:rPr lang="en-US" sz="1200">
                <a:solidFill>
                  <a:srgbClr val="898989"/>
                </a:solidFill>
                <a:latin typeface="Calibri" pitchFamily="34" charset="0"/>
              </a:rPr>
              <a:pPr eaLnBrk="1" hangingPunct="1"/>
              <a:t>28</a:t>
            </a:fld>
            <a:endParaRPr lang="en-US" sz="1200">
              <a:solidFill>
                <a:srgbClr val="898989"/>
              </a:solidFill>
              <a:latin typeface="Calibri" pitchFamily="34" charset="0"/>
            </a:endParaRPr>
          </a:p>
        </p:txBody>
      </p:sp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Non-linear SVMs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sz="2400"/>
              <a:t>Datasets that are linearly separable (with some noise) work out great:</a:t>
            </a:r>
          </a:p>
          <a:p>
            <a:pPr eaLnBrk="1" hangingPunct="1"/>
            <a:endParaRPr lang="en-US" sz="2000"/>
          </a:p>
          <a:p>
            <a:pPr eaLnBrk="1" hangingPunct="1"/>
            <a:endParaRPr lang="en-US" sz="2000"/>
          </a:p>
          <a:p>
            <a:pPr eaLnBrk="1" hangingPunct="1"/>
            <a:endParaRPr lang="en-US" sz="2000"/>
          </a:p>
          <a:p>
            <a:pPr eaLnBrk="1" hangingPunct="1"/>
            <a:r>
              <a:rPr lang="en-US" sz="2400"/>
              <a:t>But what are we going to do if the dataset is just too hard? </a:t>
            </a:r>
          </a:p>
          <a:p>
            <a:pPr eaLnBrk="1" hangingPunct="1"/>
            <a:endParaRPr lang="en-US" sz="2000"/>
          </a:p>
          <a:p>
            <a:pPr eaLnBrk="1" hangingPunct="1"/>
            <a:endParaRPr lang="en-US" sz="2000"/>
          </a:p>
          <a:p>
            <a:pPr eaLnBrk="1" hangingPunct="1"/>
            <a:r>
              <a:rPr lang="en-US" sz="2400"/>
              <a:t>How about … mapping data to a higher-dimensional space:</a:t>
            </a:r>
          </a:p>
        </p:txBody>
      </p:sp>
      <p:sp>
        <p:nvSpPr>
          <p:cNvPr id="41988" name="Line 4"/>
          <p:cNvSpPr>
            <a:spLocks noChangeShapeType="1"/>
          </p:cNvSpPr>
          <p:nvPr/>
        </p:nvSpPr>
        <p:spPr bwMode="auto">
          <a:xfrm>
            <a:off x="3305175" y="6191250"/>
            <a:ext cx="3962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989" name="AutoShape 5"/>
          <p:cNvSpPr>
            <a:spLocks noChangeArrowheads="1"/>
          </p:cNvSpPr>
          <p:nvPr/>
        </p:nvSpPr>
        <p:spPr bwMode="auto">
          <a:xfrm>
            <a:off x="3805238" y="51704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990" name="Line 6"/>
          <p:cNvSpPr>
            <a:spLocks noChangeShapeType="1"/>
          </p:cNvSpPr>
          <p:nvPr/>
        </p:nvSpPr>
        <p:spPr bwMode="auto">
          <a:xfrm>
            <a:off x="5114925" y="6134100"/>
            <a:ext cx="0" cy="11430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991" name="Text Box 7"/>
          <p:cNvSpPr txBox="1">
            <a:spLocks noChangeArrowheads="1"/>
          </p:cNvSpPr>
          <p:nvPr/>
        </p:nvSpPr>
        <p:spPr bwMode="auto">
          <a:xfrm>
            <a:off x="4972050" y="6162676"/>
            <a:ext cx="3429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1800">
                <a:latin typeface="Times New Roman" pitchFamily="18" charset="0"/>
              </a:rPr>
              <a:t>0</a:t>
            </a:r>
          </a:p>
        </p:txBody>
      </p:sp>
      <p:sp>
        <p:nvSpPr>
          <p:cNvPr id="41992" name="AutoShape 8"/>
          <p:cNvSpPr>
            <a:spLocks noChangeArrowheads="1"/>
          </p:cNvSpPr>
          <p:nvPr/>
        </p:nvSpPr>
        <p:spPr bwMode="auto">
          <a:xfrm>
            <a:off x="4129088" y="564673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993" name="AutoShape 9"/>
          <p:cNvSpPr>
            <a:spLocks noChangeArrowheads="1"/>
          </p:cNvSpPr>
          <p:nvPr/>
        </p:nvSpPr>
        <p:spPr bwMode="auto">
          <a:xfrm>
            <a:off x="4586288" y="596106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994" name="AutoShape 10"/>
          <p:cNvSpPr>
            <a:spLocks noChangeArrowheads="1"/>
          </p:cNvSpPr>
          <p:nvPr/>
        </p:nvSpPr>
        <p:spPr bwMode="auto">
          <a:xfrm>
            <a:off x="4814888" y="605631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995" name="AutoShape 11"/>
          <p:cNvSpPr>
            <a:spLocks noChangeArrowheads="1"/>
          </p:cNvSpPr>
          <p:nvPr/>
        </p:nvSpPr>
        <p:spPr bwMode="auto">
          <a:xfrm>
            <a:off x="5653088" y="59705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996" name="AutoShape 12"/>
          <p:cNvSpPr>
            <a:spLocks noChangeArrowheads="1"/>
          </p:cNvSpPr>
          <p:nvPr/>
        </p:nvSpPr>
        <p:spPr bwMode="auto">
          <a:xfrm>
            <a:off x="5881688" y="578961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997" name="AutoShape 13"/>
          <p:cNvSpPr>
            <a:spLocks noChangeArrowheads="1"/>
          </p:cNvSpPr>
          <p:nvPr/>
        </p:nvSpPr>
        <p:spPr bwMode="auto">
          <a:xfrm>
            <a:off x="5462588" y="6037263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998" name="AutoShape 14"/>
          <p:cNvSpPr>
            <a:spLocks noChangeArrowheads="1"/>
          </p:cNvSpPr>
          <p:nvPr/>
        </p:nvSpPr>
        <p:spPr bwMode="auto">
          <a:xfrm>
            <a:off x="6262688" y="546576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999" name="AutoShape 15"/>
          <p:cNvSpPr>
            <a:spLocks noChangeArrowheads="1"/>
          </p:cNvSpPr>
          <p:nvPr/>
        </p:nvSpPr>
        <p:spPr bwMode="auto">
          <a:xfrm>
            <a:off x="6548438" y="516096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000" name="AutoShape 16"/>
          <p:cNvSpPr>
            <a:spLocks noChangeArrowheads="1"/>
          </p:cNvSpPr>
          <p:nvPr/>
        </p:nvSpPr>
        <p:spPr bwMode="auto">
          <a:xfrm>
            <a:off x="6967538" y="4637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001" name="Line 17"/>
          <p:cNvSpPr>
            <a:spLocks noChangeShapeType="1"/>
          </p:cNvSpPr>
          <p:nvPr/>
        </p:nvSpPr>
        <p:spPr bwMode="auto">
          <a:xfrm flipV="1">
            <a:off x="5114925" y="4743450"/>
            <a:ext cx="0" cy="148590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02" name="Text Box 18"/>
          <p:cNvSpPr txBox="1">
            <a:spLocks noChangeArrowheads="1"/>
          </p:cNvSpPr>
          <p:nvPr/>
        </p:nvSpPr>
        <p:spPr bwMode="auto">
          <a:xfrm>
            <a:off x="5114925" y="4562476"/>
            <a:ext cx="457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1800" i="1">
                <a:latin typeface="Times New Roman" pitchFamily="18" charset="0"/>
              </a:rPr>
              <a:t>x</a:t>
            </a:r>
            <a:r>
              <a:rPr lang="en-US" sz="1800" i="1" baseline="30000">
                <a:latin typeface="Times New Roman" pitchFamily="18" charset="0"/>
              </a:rPr>
              <a:t>2</a:t>
            </a:r>
          </a:p>
        </p:txBody>
      </p:sp>
      <p:sp>
        <p:nvSpPr>
          <p:cNvPr id="42003" name="Text Box 19"/>
          <p:cNvSpPr txBox="1">
            <a:spLocks noChangeArrowheads="1"/>
          </p:cNvSpPr>
          <p:nvPr/>
        </p:nvSpPr>
        <p:spPr bwMode="auto">
          <a:xfrm>
            <a:off x="7200900" y="6096001"/>
            <a:ext cx="457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1800" i="1">
                <a:latin typeface="Times New Roman" pitchFamily="18" charset="0"/>
              </a:rPr>
              <a:t>x</a:t>
            </a:r>
            <a:endParaRPr lang="en-US" sz="1800" i="1" baseline="30000">
              <a:latin typeface="Times New Roman" pitchFamily="18" charset="0"/>
            </a:endParaRPr>
          </a:p>
        </p:txBody>
      </p:sp>
      <p:sp>
        <p:nvSpPr>
          <p:cNvPr id="42004" name="Line 21"/>
          <p:cNvSpPr>
            <a:spLocks noChangeShapeType="1"/>
          </p:cNvSpPr>
          <p:nvPr/>
        </p:nvSpPr>
        <p:spPr bwMode="auto">
          <a:xfrm>
            <a:off x="3200400" y="3743325"/>
            <a:ext cx="3962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05" name="AutoShape 22"/>
          <p:cNvSpPr>
            <a:spLocks noChangeArrowheads="1"/>
          </p:cNvSpPr>
          <p:nvPr/>
        </p:nvSpPr>
        <p:spPr bwMode="auto">
          <a:xfrm>
            <a:off x="3643313" y="370363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006" name="Line 23"/>
          <p:cNvSpPr>
            <a:spLocks noChangeShapeType="1"/>
          </p:cNvSpPr>
          <p:nvPr/>
        </p:nvSpPr>
        <p:spPr bwMode="auto">
          <a:xfrm>
            <a:off x="5010150" y="3686175"/>
            <a:ext cx="0" cy="11430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07" name="Text Box 24"/>
          <p:cNvSpPr txBox="1">
            <a:spLocks noChangeArrowheads="1"/>
          </p:cNvSpPr>
          <p:nvPr/>
        </p:nvSpPr>
        <p:spPr bwMode="auto">
          <a:xfrm>
            <a:off x="4867275" y="3743326"/>
            <a:ext cx="3429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1800">
                <a:latin typeface="Times New Roman" pitchFamily="18" charset="0"/>
              </a:rPr>
              <a:t>0</a:t>
            </a:r>
          </a:p>
        </p:txBody>
      </p:sp>
      <p:sp>
        <p:nvSpPr>
          <p:cNvPr id="42008" name="AutoShape 25"/>
          <p:cNvSpPr>
            <a:spLocks noChangeArrowheads="1"/>
          </p:cNvSpPr>
          <p:nvPr/>
        </p:nvSpPr>
        <p:spPr bwMode="auto">
          <a:xfrm>
            <a:off x="4005263" y="369411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009" name="AutoShape 26"/>
          <p:cNvSpPr>
            <a:spLocks noChangeArrowheads="1"/>
          </p:cNvSpPr>
          <p:nvPr/>
        </p:nvSpPr>
        <p:spPr bwMode="auto">
          <a:xfrm>
            <a:off x="4481513" y="370363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010" name="AutoShape 27"/>
          <p:cNvSpPr>
            <a:spLocks noChangeArrowheads="1"/>
          </p:cNvSpPr>
          <p:nvPr/>
        </p:nvSpPr>
        <p:spPr bwMode="auto">
          <a:xfrm>
            <a:off x="4691063" y="370363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011" name="AutoShape 28"/>
          <p:cNvSpPr>
            <a:spLocks noChangeArrowheads="1"/>
          </p:cNvSpPr>
          <p:nvPr/>
        </p:nvSpPr>
        <p:spPr bwMode="auto">
          <a:xfrm>
            <a:off x="5548313" y="370363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012" name="AutoShape 29"/>
          <p:cNvSpPr>
            <a:spLocks noChangeArrowheads="1"/>
          </p:cNvSpPr>
          <p:nvPr/>
        </p:nvSpPr>
        <p:spPr bwMode="auto">
          <a:xfrm>
            <a:off x="5776913" y="370363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013" name="AutoShape 30"/>
          <p:cNvSpPr>
            <a:spLocks noChangeArrowheads="1"/>
          </p:cNvSpPr>
          <p:nvPr/>
        </p:nvSpPr>
        <p:spPr bwMode="auto">
          <a:xfrm>
            <a:off x="5414963" y="370363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014" name="AutoShape 31"/>
          <p:cNvSpPr>
            <a:spLocks noChangeArrowheads="1"/>
          </p:cNvSpPr>
          <p:nvPr/>
        </p:nvSpPr>
        <p:spPr bwMode="auto">
          <a:xfrm>
            <a:off x="6157913" y="370363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015" name="AutoShape 32"/>
          <p:cNvSpPr>
            <a:spLocks noChangeArrowheads="1"/>
          </p:cNvSpPr>
          <p:nvPr/>
        </p:nvSpPr>
        <p:spPr bwMode="auto">
          <a:xfrm>
            <a:off x="6386513" y="370363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016" name="AutoShape 33"/>
          <p:cNvSpPr>
            <a:spLocks noChangeArrowheads="1"/>
          </p:cNvSpPr>
          <p:nvPr/>
        </p:nvSpPr>
        <p:spPr bwMode="auto">
          <a:xfrm>
            <a:off x="6881813" y="369411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017" name="Text Box 34"/>
          <p:cNvSpPr txBox="1">
            <a:spLocks noChangeArrowheads="1"/>
          </p:cNvSpPr>
          <p:nvPr/>
        </p:nvSpPr>
        <p:spPr bwMode="auto">
          <a:xfrm>
            <a:off x="7029450" y="3686176"/>
            <a:ext cx="457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1800" i="1">
                <a:latin typeface="Times New Roman" pitchFamily="18" charset="0"/>
              </a:rPr>
              <a:t>x</a:t>
            </a:r>
            <a:endParaRPr lang="en-US" sz="1800" i="1" baseline="30000">
              <a:latin typeface="Times New Roman" pitchFamily="18" charset="0"/>
            </a:endParaRPr>
          </a:p>
        </p:txBody>
      </p:sp>
      <p:sp>
        <p:nvSpPr>
          <p:cNvPr id="42018" name="Line 36"/>
          <p:cNvSpPr>
            <a:spLocks noChangeShapeType="1"/>
          </p:cNvSpPr>
          <p:nvPr/>
        </p:nvSpPr>
        <p:spPr bwMode="auto">
          <a:xfrm>
            <a:off x="3200400" y="2314575"/>
            <a:ext cx="3962400" cy="0"/>
          </a:xfrm>
          <a:prstGeom prst="line">
            <a:avLst/>
          </a:prstGeom>
          <a:noFill/>
          <a:ln w="25400">
            <a:solidFill>
              <a:schemeClr val="tx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19" name="AutoShape 37"/>
          <p:cNvSpPr>
            <a:spLocks noChangeArrowheads="1"/>
          </p:cNvSpPr>
          <p:nvPr/>
        </p:nvSpPr>
        <p:spPr bwMode="auto">
          <a:xfrm>
            <a:off x="3643313" y="2274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020" name="Line 38"/>
          <p:cNvSpPr>
            <a:spLocks noChangeShapeType="1"/>
          </p:cNvSpPr>
          <p:nvPr/>
        </p:nvSpPr>
        <p:spPr bwMode="auto">
          <a:xfrm>
            <a:off x="5010150" y="2257425"/>
            <a:ext cx="0" cy="11430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21" name="Text Box 39"/>
          <p:cNvSpPr txBox="1">
            <a:spLocks noChangeArrowheads="1"/>
          </p:cNvSpPr>
          <p:nvPr/>
        </p:nvSpPr>
        <p:spPr bwMode="auto">
          <a:xfrm>
            <a:off x="4867275" y="2314576"/>
            <a:ext cx="3429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1800">
                <a:latin typeface="Times New Roman" pitchFamily="18" charset="0"/>
              </a:rPr>
              <a:t>0</a:t>
            </a:r>
          </a:p>
        </p:txBody>
      </p:sp>
      <p:sp>
        <p:nvSpPr>
          <p:cNvPr id="42022" name="AutoShape 40"/>
          <p:cNvSpPr>
            <a:spLocks noChangeArrowheads="1"/>
          </p:cNvSpPr>
          <p:nvPr/>
        </p:nvSpPr>
        <p:spPr bwMode="auto">
          <a:xfrm>
            <a:off x="4005263" y="226536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023" name="AutoShape 41"/>
          <p:cNvSpPr>
            <a:spLocks noChangeArrowheads="1"/>
          </p:cNvSpPr>
          <p:nvPr/>
        </p:nvSpPr>
        <p:spPr bwMode="auto">
          <a:xfrm>
            <a:off x="4481513" y="2274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024" name="AutoShape 42"/>
          <p:cNvSpPr>
            <a:spLocks noChangeArrowheads="1"/>
          </p:cNvSpPr>
          <p:nvPr/>
        </p:nvSpPr>
        <p:spPr bwMode="auto">
          <a:xfrm>
            <a:off x="4691063" y="2274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025" name="AutoShape 43"/>
          <p:cNvSpPr>
            <a:spLocks noChangeArrowheads="1"/>
          </p:cNvSpPr>
          <p:nvPr/>
        </p:nvSpPr>
        <p:spPr bwMode="auto">
          <a:xfrm>
            <a:off x="5548313" y="22748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026" name="AutoShape 44"/>
          <p:cNvSpPr>
            <a:spLocks noChangeArrowheads="1"/>
          </p:cNvSpPr>
          <p:nvPr/>
        </p:nvSpPr>
        <p:spPr bwMode="auto">
          <a:xfrm>
            <a:off x="5776913" y="22748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027" name="AutoShape 45"/>
          <p:cNvSpPr>
            <a:spLocks noChangeArrowheads="1"/>
          </p:cNvSpPr>
          <p:nvPr/>
        </p:nvSpPr>
        <p:spPr bwMode="auto">
          <a:xfrm>
            <a:off x="5414963" y="22748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028" name="Line 46"/>
          <p:cNvSpPr>
            <a:spLocks noChangeShapeType="1"/>
          </p:cNvSpPr>
          <p:nvPr/>
        </p:nvSpPr>
        <p:spPr bwMode="auto">
          <a:xfrm>
            <a:off x="5124450" y="2066925"/>
            <a:ext cx="0" cy="55245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29" name="Oval 47"/>
          <p:cNvSpPr>
            <a:spLocks noChangeArrowheads="1"/>
          </p:cNvSpPr>
          <p:nvPr/>
        </p:nvSpPr>
        <p:spPr bwMode="auto">
          <a:xfrm>
            <a:off x="5341938" y="2211389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2030" name="Oval 48"/>
          <p:cNvSpPr>
            <a:spLocks noChangeArrowheads="1"/>
          </p:cNvSpPr>
          <p:nvPr/>
        </p:nvSpPr>
        <p:spPr bwMode="auto">
          <a:xfrm>
            <a:off x="4627563" y="2201864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2031" name="Line 49"/>
          <p:cNvSpPr>
            <a:spLocks noChangeShapeType="1"/>
          </p:cNvSpPr>
          <p:nvPr/>
        </p:nvSpPr>
        <p:spPr bwMode="auto">
          <a:xfrm flipH="1" flipV="1">
            <a:off x="5453064" y="2038350"/>
            <a:ext cx="9525" cy="5984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32" name="Line 50"/>
          <p:cNvSpPr>
            <a:spLocks noChangeShapeType="1"/>
          </p:cNvSpPr>
          <p:nvPr/>
        </p:nvSpPr>
        <p:spPr bwMode="auto">
          <a:xfrm flipH="1" flipV="1">
            <a:off x="4738689" y="2038350"/>
            <a:ext cx="9525" cy="5984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33" name="Text Box 51"/>
          <p:cNvSpPr txBox="1">
            <a:spLocks noChangeArrowheads="1"/>
          </p:cNvSpPr>
          <p:nvPr/>
        </p:nvSpPr>
        <p:spPr bwMode="auto">
          <a:xfrm>
            <a:off x="7067550" y="2238376"/>
            <a:ext cx="457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1800" i="1">
                <a:latin typeface="Times New Roman" pitchFamily="18" charset="0"/>
              </a:rPr>
              <a:t>x</a:t>
            </a:r>
            <a:endParaRPr lang="en-US" sz="1800" i="1" baseline="30000">
              <a:latin typeface="Times New Roman" pitchFamily="18" charset="0"/>
            </a:endParaRPr>
          </a:p>
        </p:txBody>
      </p:sp>
      <p:sp>
        <p:nvSpPr>
          <p:cNvPr id="42034" name="Line 52"/>
          <p:cNvSpPr>
            <a:spLocks noChangeShapeType="1"/>
          </p:cNvSpPr>
          <p:nvPr/>
        </p:nvSpPr>
        <p:spPr bwMode="auto">
          <a:xfrm flipV="1">
            <a:off x="4476750" y="5048250"/>
            <a:ext cx="3181350" cy="1295400"/>
          </a:xfrm>
          <a:prstGeom prst="line">
            <a:avLst/>
          </a:prstGeom>
          <a:noFill/>
          <a:ln w="222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35" name="Line 53"/>
          <p:cNvSpPr>
            <a:spLocks noChangeShapeType="1"/>
          </p:cNvSpPr>
          <p:nvPr/>
        </p:nvSpPr>
        <p:spPr bwMode="auto">
          <a:xfrm flipV="1">
            <a:off x="4471989" y="4972050"/>
            <a:ext cx="3114675" cy="12842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36" name="Line 54"/>
          <p:cNvSpPr>
            <a:spLocks noChangeShapeType="1"/>
          </p:cNvSpPr>
          <p:nvPr/>
        </p:nvSpPr>
        <p:spPr bwMode="auto">
          <a:xfrm flipV="1">
            <a:off x="4586289" y="5143500"/>
            <a:ext cx="3057525" cy="1246188"/>
          </a:xfrm>
          <a:prstGeom prst="line">
            <a:avLst/>
          </a:prstGeom>
          <a:noFill/>
          <a:ln w="19050" cap="rnd">
            <a:solidFill>
              <a:schemeClr val="tx2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037" name="Oval 55"/>
          <p:cNvSpPr>
            <a:spLocks noChangeArrowheads="1"/>
          </p:cNvSpPr>
          <p:nvPr/>
        </p:nvSpPr>
        <p:spPr bwMode="auto">
          <a:xfrm>
            <a:off x="6199188" y="5402264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2038" name="Oval 56"/>
          <p:cNvSpPr>
            <a:spLocks noChangeArrowheads="1"/>
          </p:cNvSpPr>
          <p:nvPr/>
        </p:nvSpPr>
        <p:spPr bwMode="auto">
          <a:xfrm>
            <a:off x="5808663" y="5716589"/>
            <a:ext cx="228600" cy="219075"/>
          </a:xfrm>
          <a:prstGeom prst="ellipse">
            <a:avLst/>
          </a:prstGeom>
          <a:noFill/>
          <a:ln w="19050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2039" name="Oval 57"/>
          <p:cNvSpPr>
            <a:spLocks noChangeArrowheads="1"/>
          </p:cNvSpPr>
          <p:nvPr/>
        </p:nvSpPr>
        <p:spPr bwMode="auto">
          <a:xfrm>
            <a:off x="4741863" y="5992814"/>
            <a:ext cx="228600" cy="21907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2040" name="TextBox 4"/>
          <p:cNvSpPr txBox="1">
            <a:spLocks noChangeArrowheads="1"/>
          </p:cNvSpPr>
          <p:nvPr/>
        </p:nvSpPr>
        <p:spPr bwMode="auto">
          <a:xfrm>
            <a:off x="9144001" y="-33338"/>
            <a:ext cx="1293813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15.2.3</a:t>
            </a:r>
          </a:p>
        </p:txBody>
      </p:sp>
    </p:spTree>
    <p:extLst>
      <p:ext uri="{BB962C8B-B14F-4D97-AF65-F5344CB8AC3E}">
        <p14:creationId xmlns:p14="http://schemas.microsoft.com/office/powerpoint/2010/main" val="1887678303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9pPr>
          </a:lstStyle>
          <a:p>
            <a:pPr eaLnBrk="1" hangingPunct="1"/>
            <a:fld id="{8E636AC9-4C8A-4ACD-A7F7-3927385A7A02}" type="slidenum">
              <a:rPr lang="en-US" sz="1200">
                <a:solidFill>
                  <a:srgbClr val="898989"/>
                </a:solidFill>
                <a:latin typeface="Calibri" pitchFamily="34" charset="0"/>
              </a:rPr>
              <a:pPr eaLnBrk="1" hangingPunct="1"/>
              <a:t>29</a:t>
            </a:fld>
            <a:endParaRPr lang="en-US" sz="1200">
              <a:solidFill>
                <a:srgbClr val="898989"/>
              </a:solidFill>
              <a:latin typeface="Calibri" pitchFamily="34" charset="0"/>
            </a:endParaRPr>
          </a:p>
        </p:txBody>
      </p:sp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Non-linear SVMs:  Feature spaces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General idea: the original feature space can always be mapped to some higher-dimensional feature space where the training set is separable:</a:t>
            </a:r>
          </a:p>
        </p:txBody>
      </p:sp>
      <p:sp>
        <p:nvSpPr>
          <p:cNvPr id="43012" name="Line 4"/>
          <p:cNvSpPr>
            <a:spLocks noChangeShapeType="1"/>
          </p:cNvSpPr>
          <p:nvPr/>
        </p:nvSpPr>
        <p:spPr bwMode="auto">
          <a:xfrm flipV="1">
            <a:off x="3592513" y="3244850"/>
            <a:ext cx="0" cy="3041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13" name="Line 5"/>
          <p:cNvSpPr>
            <a:spLocks noChangeShapeType="1"/>
          </p:cNvSpPr>
          <p:nvPr/>
        </p:nvSpPr>
        <p:spPr bwMode="auto">
          <a:xfrm flipV="1">
            <a:off x="1971676" y="4856163"/>
            <a:ext cx="331946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14" name="AutoShape 6"/>
          <p:cNvSpPr>
            <a:spLocks noChangeArrowheads="1"/>
          </p:cNvSpPr>
          <p:nvPr/>
        </p:nvSpPr>
        <p:spPr bwMode="auto">
          <a:xfrm>
            <a:off x="3622675" y="40767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15" name="AutoShape 7"/>
          <p:cNvSpPr>
            <a:spLocks noChangeArrowheads="1"/>
          </p:cNvSpPr>
          <p:nvPr/>
        </p:nvSpPr>
        <p:spPr bwMode="auto">
          <a:xfrm>
            <a:off x="3048000" y="44338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16" name="AutoShape 8"/>
          <p:cNvSpPr>
            <a:spLocks noChangeArrowheads="1"/>
          </p:cNvSpPr>
          <p:nvPr/>
        </p:nvSpPr>
        <p:spPr bwMode="auto">
          <a:xfrm>
            <a:off x="3200400" y="49799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17" name="AutoShape 9"/>
          <p:cNvSpPr>
            <a:spLocks noChangeArrowheads="1"/>
          </p:cNvSpPr>
          <p:nvPr/>
        </p:nvSpPr>
        <p:spPr bwMode="auto">
          <a:xfrm>
            <a:off x="3733800" y="545623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18" name="AutoShape 10"/>
          <p:cNvSpPr>
            <a:spLocks noChangeArrowheads="1"/>
          </p:cNvSpPr>
          <p:nvPr/>
        </p:nvSpPr>
        <p:spPr bwMode="auto">
          <a:xfrm>
            <a:off x="3314700" y="412273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19" name="AutoShape 11"/>
          <p:cNvSpPr>
            <a:spLocks noChangeArrowheads="1"/>
          </p:cNvSpPr>
          <p:nvPr/>
        </p:nvSpPr>
        <p:spPr bwMode="auto">
          <a:xfrm>
            <a:off x="2819400" y="47513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20" name="AutoShape 12"/>
          <p:cNvSpPr>
            <a:spLocks noChangeArrowheads="1"/>
          </p:cNvSpPr>
          <p:nvPr/>
        </p:nvSpPr>
        <p:spPr bwMode="auto">
          <a:xfrm>
            <a:off x="3238500" y="549433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21" name="AutoShape 13"/>
          <p:cNvSpPr>
            <a:spLocks noChangeArrowheads="1"/>
          </p:cNvSpPr>
          <p:nvPr/>
        </p:nvSpPr>
        <p:spPr bwMode="auto">
          <a:xfrm>
            <a:off x="3733800" y="45227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22" name="AutoShape 14"/>
          <p:cNvSpPr>
            <a:spLocks noChangeArrowheads="1"/>
          </p:cNvSpPr>
          <p:nvPr/>
        </p:nvSpPr>
        <p:spPr bwMode="auto">
          <a:xfrm>
            <a:off x="4635500" y="45100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23" name="AutoShape 15"/>
          <p:cNvSpPr>
            <a:spLocks noChangeArrowheads="1"/>
          </p:cNvSpPr>
          <p:nvPr/>
        </p:nvSpPr>
        <p:spPr bwMode="auto">
          <a:xfrm>
            <a:off x="4495800" y="572293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24" name="AutoShape 16"/>
          <p:cNvSpPr>
            <a:spLocks noChangeArrowheads="1"/>
          </p:cNvSpPr>
          <p:nvPr/>
        </p:nvSpPr>
        <p:spPr bwMode="auto">
          <a:xfrm>
            <a:off x="2247900" y="46370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25" name="AutoShape 17"/>
          <p:cNvSpPr>
            <a:spLocks noChangeArrowheads="1"/>
          </p:cNvSpPr>
          <p:nvPr/>
        </p:nvSpPr>
        <p:spPr bwMode="auto">
          <a:xfrm>
            <a:off x="3759200" y="609123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26" name="AutoShape 18"/>
          <p:cNvSpPr>
            <a:spLocks noChangeArrowheads="1"/>
          </p:cNvSpPr>
          <p:nvPr/>
        </p:nvSpPr>
        <p:spPr bwMode="auto">
          <a:xfrm>
            <a:off x="4724400" y="52466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27" name="AutoShape 19"/>
          <p:cNvSpPr>
            <a:spLocks noChangeArrowheads="1"/>
          </p:cNvSpPr>
          <p:nvPr/>
        </p:nvSpPr>
        <p:spPr bwMode="auto">
          <a:xfrm>
            <a:off x="2787650" y="578643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28" name="AutoShape 20"/>
          <p:cNvSpPr>
            <a:spLocks noChangeArrowheads="1"/>
          </p:cNvSpPr>
          <p:nvPr/>
        </p:nvSpPr>
        <p:spPr bwMode="auto">
          <a:xfrm>
            <a:off x="2476500" y="530383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29" name="AutoShape 21"/>
          <p:cNvSpPr>
            <a:spLocks noChangeArrowheads="1"/>
          </p:cNvSpPr>
          <p:nvPr/>
        </p:nvSpPr>
        <p:spPr bwMode="auto">
          <a:xfrm>
            <a:off x="2533650" y="377983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30" name="AutoShape 22"/>
          <p:cNvSpPr>
            <a:spLocks noChangeArrowheads="1"/>
          </p:cNvSpPr>
          <p:nvPr/>
        </p:nvSpPr>
        <p:spPr bwMode="auto">
          <a:xfrm>
            <a:off x="4029075" y="491490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31" name="AutoShape 23"/>
          <p:cNvSpPr>
            <a:spLocks noChangeArrowheads="1"/>
          </p:cNvSpPr>
          <p:nvPr/>
        </p:nvSpPr>
        <p:spPr bwMode="auto">
          <a:xfrm>
            <a:off x="3648075" y="5048250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32" name="AutoShape 24"/>
          <p:cNvSpPr>
            <a:spLocks noChangeArrowheads="1"/>
          </p:cNvSpPr>
          <p:nvPr/>
        </p:nvSpPr>
        <p:spPr bwMode="auto">
          <a:xfrm>
            <a:off x="3933825" y="381000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33" name="Oval 25"/>
          <p:cNvSpPr>
            <a:spLocks noChangeArrowheads="1"/>
          </p:cNvSpPr>
          <p:nvPr/>
        </p:nvSpPr>
        <p:spPr bwMode="auto">
          <a:xfrm>
            <a:off x="2638425" y="3895725"/>
            <a:ext cx="1885950" cy="1905000"/>
          </a:xfrm>
          <a:prstGeom prst="ellipse">
            <a:avLst/>
          </a:prstGeom>
          <a:noFill/>
          <a:ln w="15875">
            <a:solidFill>
              <a:schemeClr val="tx2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3034" name="AutoShape 26"/>
          <p:cNvSpPr>
            <a:spLocks noChangeArrowheads="1"/>
          </p:cNvSpPr>
          <p:nvPr/>
        </p:nvSpPr>
        <p:spPr bwMode="auto">
          <a:xfrm>
            <a:off x="2686050" y="393223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35" name="AutoShape 27"/>
          <p:cNvSpPr>
            <a:spLocks noChangeArrowheads="1"/>
          </p:cNvSpPr>
          <p:nvPr/>
        </p:nvSpPr>
        <p:spPr bwMode="auto">
          <a:xfrm>
            <a:off x="4610100" y="39131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36" name="Line 28"/>
          <p:cNvSpPr>
            <a:spLocks noChangeShapeType="1"/>
          </p:cNvSpPr>
          <p:nvPr/>
        </p:nvSpPr>
        <p:spPr bwMode="auto">
          <a:xfrm flipH="1" flipV="1">
            <a:off x="7631113" y="2997200"/>
            <a:ext cx="0" cy="20701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37" name="Line 29"/>
          <p:cNvSpPr>
            <a:spLocks noChangeShapeType="1"/>
          </p:cNvSpPr>
          <p:nvPr/>
        </p:nvSpPr>
        <p:spPr bwMode="auto">
          <a:xfrm>
            <a:off x="7600951" y="5084763"/>
            <a:ext cx="234791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38" name="AutoShape 30"/>
          <p:cNvSpPr>
            <a:spLocks noChangeArrowheads="1"/>
          </p:cNvSpPr>
          <p:nvPr/>
        </p:nvSpPr>
        <p:spPr bwMode="auto">
          <a:xfrm>
            <a:off x="7899400" y="4448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39" name="AutoShape 31"/>
          <p:cNvSpPr>
            <a:spLocks noChangeArrowheads="1"/>
          </p:cNvSpPr>
          <p:nvPr/>
        </p:nvSpPr>
        <p:spPr bwMode="auto">
          <a:xfrm>
            <a:off x="7324725" y="480536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40" name="AutoShape 32"/>
          <p:cNvSpPr>
            <a:spLocks noChangeArrowheads="1"/>
          </p:cNvSpPr>
          <p:nvPr/>
        </p:nvSpPr>
        <p:spPr bwMode="auto">
          <a:xfrm>
            <a:off x="7705725" y="53609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41" name="AutoShape 33"/>
          <p:cNvSpPr>
            <a:spLocks noChangeArrowheads="1"/>
          </p:cNvSpPr>
          <p:nvPr/>
        </p:nvSpPr>
        <p:spPr bwMode="auto">
          <a:xfrm>
            <a:off x="8524875" y="53609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42" name="AutoShape 34"/>
          <p:cNvSpPr>
            <a:spLocks noChangeArrowheads="1"/>
          </p:cNvSpPr>
          <p:nvPr/>
        </p:nvSpPr>
        <p:spPr bwMode="auto">
          <a:xfrm>
            <a:off x="7591425" y="449421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43" name="AutoShape 35"/>
          <p:cNvSpPr>
            <a:spLocks noChangeArrowheads="1"/>
          </p:cNvSpPr>
          <p:nvPr/>
        </p:nvSpPr>
        <p:spPr bwMode="auto">
          <a:xfrm>
            <a:off x="7800975" y="477043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44" name="AutoShape 36"/>
          <p:cNvSpPr>
            <a:spLocks noChangeArrowheads="1"/>
          </p:cNvSpPr>
          <p:nvPr/>
        </p:nvSpPr>
        <p:spPr bwMode="auto">
          <a:xfrm>
            <a:off x="8029575" y="5399088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45" name="AutoShape 37"/>
          <p:cNvSpPr>
            <a:spLocks noChangeArrowheads="1"/>
          </p:cNvSpPr>
          <p:nvPr/>
        </p:nvSpPr>
        <p:spPr bwMode="auto">
          <a:xfrm>
            <a:off x="8010525" y="4894263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46" name="AutoShape 38"/>
          <p:cNvSpPr>
            <a:spLocks noChangeArrowheads="1"/>
          </p:cNvSpPr>
          <p:nvPr/>
        </p:nvSpPr>
        <p:spPr bwMode="auto">
          <a:xfrm>
            <a:off x="9617075" y="452913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47" name="AutoShape 39"/>
          <p:cNvSpPr>
            <a:spLocks noChangeArrowheads="1"/>
          </p:cNvSpPr>
          <p:nvPr/>
        </p:nvSpPr>
        <p:spPr bwMode="auto">
          <a:xfrm>
            <a:off x="9477375" y="57419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48" name="AutoShape 40"/>
          <p:cNvSpPr>
            <a:spLocks noChangeArrowheads="1"/>
          </p:cNvSpPr>
          <p:nvPr/>
        </p:nvSpPr>
        <p:spPr bwMode="auto">
          <a:xfrm>
            <a:off x="9001125" y="34940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49" name="AutoShape 41"/>
          <p:cNvSpPr>
            <a:spLocks noChangeArrowheads="1"/>
          </p:cNvSpPr>
          <p:nvPr/>
        </p:nvSpPr>
        <p:spPr bwMode="auto">
          <a:xfrm>
            <a:off x="9007475" y="475773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50" name="AutoShape 42"/>
          <p:cNvSpPr>
            <a:spLocks noChangeArrowheads="1"/>
          </p:cNvSpPr>
          <p:nvPr/>
        </p:nvSpPr>
        <p:spPr bwMode="auto">
          <a:xfrm>
            <a:off x="9705975" y="526573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51" name="AutoShape 43"/>
          <p:cNvSpPr>
            <a:spLocks noChangeArrowheads="1"/>
          </p:cNvSpPr>
          <p:nvPr/>
        </p:nvSpPr>
        <p:spPr bwMode="auto">
          <a:xfrm>
            <a:off x="8531225" y="42052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52" name="AutoShape 44"/>
          <p:cNvSpPr>
            <a:spLocks noChangeArrowheads="1"/>
          </p:cNvSpPr>
          <p:nvPr/>
        </p:nvSpPr>
        <p:spPr bwMode="auto">
          <a:xfrm>
            <a:off x="9134475" y="543718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53" name="AutoShape 45"/>
          <p:cNvSpPr>
            <a:spLocks noChangeArrowheads="1"/>
          </p:cNvSpPr>
          <p:nvPr/>
        </p:nvSpPr>
        <p:spPr bwMode="auto">
          <a:xfrm>
            <a:off x="8924925" y="370363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54" name="AutoShape 46"/>
          <p:cNvSpPr>
            <a:spLocks noChangeArrowheads="1"/>
          </p:cNvSpPr>
          <p:nvPr/>
        </p:nvSpPr>
        <p:spPr bwMode="auto">
          <a:xfrm>
            <a:off x="7534275" y="521017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55" name="AutoShape 47"/>
          <p:cNvSpPr>
            <a:spLocks noChangeArrowheads="1"/>
          </p:cNvSpPr>
          <p:nvPr/>
        </p:nvSpPr>
        <p:spPr bwMode="auto">
          <a:xfrm>
            <a:off x="7153275" y="5343525"/>
            <a:ext cx="88900" cy="88900"/>
          </a:xfrm>
          <a:prstGeom prst="octagon">
            <a:avLst>
              <a:gd name="adj" fmla="val 29287"/>
            </a:avLst>
          </a:prstGeom>
          <a:solidFill>
            <a:srgbClr val="FF0000"/>
          </a:solidFill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56" name="AutoShape 48"/>
          <p:cNvSpPr>
            <a:spLocks noChangeArrowheads="1"/>
          </p:cNvSpPr>
          <p:nvPr/>
        </p:nvSpPr>
        <p:spPr bwMode="auto">
          <a:xfrm>
            <a:off x="8915400" y="3829050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57" name="AutoShape 49"/>
          <p:cNvSpPr>
            <a:spLocks noChangeArrowheads="1"/>
          </p:cNvSpPr>
          <p:nvPr/>
        </p:nvSpPr>
        <p:spPr bwMode="auto">
          <a:xfrm>
            <a:off x="8467725" y="336073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58" name="AutoShape 50"/>
          <p:cNvSpPr>
            <a:spLocks noChangeArrowheads="1"/>
          </p:cNvSpPr>
          <p:nvPr/>
        </p:nvSpPr>
        <p:spPr bwMode="auto">
          <a:xfrm>
            <a:off x="9591675" y="3932238"/>
            <a:ext cx="88900" cy="88900"/>
          </a:xfrm>
          <a:prstGeom prst="octagon">
            <a:avLst>
              <a:gd name="adj" fmla="val 29287"/>
            </a:avLst>
          </a:prstGeom>
          <a:solidFill>
            <a:srgbClr val="0000FF"/>
          </a:solidFill>
          <a:ln w="9525">
            <a:solidFill>
              <a:srgbClr val="0000FF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59" name="Line 51"/>
          <p:cNvSpPr>
            <a:spLocks noChangeShapeType="1"/>
          </p:cNvSpPr>
          <p:nvPr/>
        </p:nvSpPr>
        <p:spPr bwMode="auto">
          <a:xfrm flipH="1">
            <a:off x="6383338" y="5086350"/>
            <a:ext cx="1238250" cy="99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60" name="Line 52"/>
          <p:cNvSpPr>
            <a:spLocks noChangeShapeType="1"/>
          </p:cNvSpPr>
          <p:nvPr/>
        </p:nvSpPr>
        <p:spPr bwMode="auto">
          <a:xfrm>
            <a:off x="7620000" y="3733800"/>
            <a:ext cx="1447800" cy="1333500"/>
          </a:xfrm>
          <a:prstGeom prst="line">
            <a:avLst/>
          </a:prstGeom>
          <a:noFill/>
          <a:ln w="15875">
            <a:solidFill>
              <a:schemeClr val="tx2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61" name="Line 53"/>
          <p:cNvSpPr>
            <a:spLocks noChangeShapeType="1"/>
          </p:cNvSpPr>
          <p:nvPr/>
        </p:nvSpPr>
        <p:spPr bwMode="auto">
          <a:xfrm flipV="1">
            <a:off x="7848600" y="5105400"/>
            <a:ext cx="1219200" cy="1219200"/>
          </a:xfrm>
          <a:prstGeom prst="line">
            <a:avLst/>
          </a:prstGeom>
          <a:noFill/>
          <a:ln w="15875">
            <a:solidFill>
              <a:schemeClr val="tx2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62" name="Line 54"/>
          <p:cNvSpPr>
            <a:spLocks noChangeShapeType="1"/>
          </p:cNvSpPr>
          <p:nvPr/>
        </p:nvSpPr>
        <p:spPr bwMode="auto">
          <a:xfrm flipV="1">
            <a:off x="6153150" y="3771900"/>
            <a:ext cx="1466850" cy="838200"/>
          </a:xfrm>
          <a:prstGeom prst="line">
            <a:avLst/>
          </a:prstGeom>
          <a:noFill/>
          <a:ln w="15875">
            <a:solidFill>
              <a:schemeClr val="tx2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63" name="Line 55"/>
          <p:cNvSpPr>
            <a:spLocks noChangeShapeType="1"/>
          </p:cNvSpPr>
          <p:nvPr/>
        </p:nvSpPr>
        <p:spPr bwMode="auto">
          <a:xfrm>
            <a:off x="6134100" y="4610100"/>
            <a:ext cx="1714500" cy="1695450"/>
          </a:xfrm>
          <a:prstGeom prst="line">
            <a:avLst/>
          </a:prstGeom>
          <a:noFill/>
          <a:ln w="15875">
            <a:solidFill>
              <a:schemeClr val="tx2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64" name="AutoShape 56"/>
          <p:cNvSpPr>
            <a:spLocks noChangeArrowheads="1"/>
          </p:cNvSpPr>
          <p:nvPr/>
        </p:nvSpPr>
        <p:spPr bwMode="auto">
          <a:xfrm>
            <a:off x="5114925" y="3171825"/>
            <a:ext cx="1638300" cy="457200"/>
          </a:xfrm>
          <a:prstGeom prst="curvedDownArrow">
            <a:avLst>
              <a:gd name="adj1" fmla="val 71667"/>
              <a:gd name="adj2" fmla="val 143333"/>
              <a:gd name="adj3" fmla="val 33333"/>
            </a:avLst>
          </a:prstGeom>
          <a:solidFill>
            <a:srgbClr val="008000"/>
          </a:solidFill>
          <a:ln w="9525">
            <a:solidFill>
              <a:srgbClr val="008000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065" name="Text Box 57"/>
          <p:cNvSpPr txBox="1">
            <a:spLocks noChangeArrowheads="1"/>
          </p:cNvSpPr>
          <p:nvPr/>
        </p:nvSpPr>
        <p:spPr bwMode="auto">
          <a:xfrm>
            <a:off x="5114925" y="3571876"/>
            <a:ext cx="15049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l-GR" sz="2000">
                <a:latin typeface="Times New Roman" pitchFamily="18" charset="0"/>
                <a:cs typeface="Times New Roman" pitchFamily="18" charset="0"/>
              </a:rPr>
              <a:t>Φ</a:t>
            </a:r>
            <a:r>
              <a:rPr lang="en-US" sz="2000">
                <a:latin typeface="Times New Roman" pitchFamily="18" charset="0"/>
                <a:cs typeface="Times New Roman" pitchFamily="18" charset="0"/>
              </a:rPr>
              <a:t>:  </a:t>
            </a:r>
            <a:r>
              <a:rPr lang="en-US" sz="2000" b="1"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US" sz="2000" b="1" baseline="-2500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1">
                <a:latin typeface="Times New Roman" pitchFamily="18" charset="0"/>
                <a:cs typeface="Times New Roman" pitchFamily="18" charset="0"/>
              </a:rPr>
              <a:t>→</a:t>
            </a:r>
            <a:r>
              <a:rPr lang="en-US" sz="200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l-GR" sz="2000">
                <a:latin typeface="Times New Roman" pitchFamily="18" charset="0"/>
                <a:cs typeface="Times New Roman" pitchFamily="18" charset="0"/>
              </a:rPr>
              <a:t>φ</a:t>
            </a:r>
            <a:r>
              <a:rPr lang="en-US" sz="200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2000" b="1"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US" sz="2000">
                <a:latin typeface="Times New Roman" pitchFamily="18" charset="0"/>
                <a:cs typeface="Times New Roman" pitchFamily="18" charset="0"/>
              </a:rPr>
              <a:t>)</a:t>
            </a:r>
          </a:p>
        </p:txBody>
      </p:sp>
      <p:sp>
        <p:nvSpPr>
          <p:cNvPr id="43066" name="TextBox 4"/>
          <p:cNvSpPr txBox="1">
            <a:spLocks noChangeArrowheads="1"/>
          </p:cNvSpPr>
          <p:nvPr/>
        </p:nvSpPr>
        <p:spPr bwMode="auto">
          <a:xfrm>
            <a:off x="9144001" y="-33338"/>
            <a:ext cx="1293813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pitchFamily="34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 15.2.3</a:t>
            </a:r>
          </a:p>
        </p:txBody>
      </p:sp>
    </p:spTree>
    <p:extLst>
      <p:ext uri="{BB962C8B-B14F-4D97-AF65-F5344CB8AC3E}">
        <p14:creationId xmlns:p14="http://schemas.microsoft.com/office/powerpoint/2010/main" val="2738482827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DEB5A-981A-A3C0-8E1A-A13273800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far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F34EF-B2C2-110A-9A9B-08E538E9CA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Classification models</a:t>
            </a:r>
          </a:p>
          <a:p>
            <a:pPr lvl="1"/>
            <a:r>
              <a:rPr lang="en-US" dirty="0"/>
              <a:t>Logistic regression</a:t>
            </a:r>
          </a:p>
          <a:p>
            <a:pPr lvl="1"/>
            <a:r>
              <a:rPr lang="en-US" dirty="0"/>
              <a:t>KNN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5159BA-3D8E-1DE1-8F68-F9590617D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13601-2E22-4589-A394-4D3650FFD697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082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ADF7-12F2-0DFE-57A8-5F2F51BA3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visualization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E92C3-506E-9181-49CD-EE48E156E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“lift up” your space so that data becomes linearly separable in higher dimensional spaces.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83C943-FAC4-46DA-3F5E-3D9617A13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13601-2E22-4589-A394-4D3650FFD697}" type="slidenum">
              <a:rPr lang="en-US" smtClean="0">
                <a:solidFill>
                  <a:prstClr val="black"/>
                </a:solidFill>
              </a:rPr>
              <a:pPr/>
              <a:t>30</a:t>
            </a:fld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6" name="Picture 5" descr="A picture containing screenshot, turquoise, teal, aqua&#10;&#10;Description automatically generated">
            <a:extLst>
              <a:ext uri="{FF2B5EF4-FFF2-40B4-BE49-F238E27FC236}">
                <a16:creationId xmlns:a16="http://schemas.microsoft.com/office/drawing/2014/main" id="{03C1E687-839A-CE23-73C9-0520091DBD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9888" y="2547366"/>
            <a:ext cx="4983480" cy="37376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05256B1-C096-A516-AFFA-AFFEA5D1BF22}"/>
              </a:ext>
            </a:extLst>
          </p:cNvPr>
          <p:cNvSpPr txBox="1"/>
          <p:nvPr/>
        </p:nvSpPr>
        <p:spPr>
          <a:xfrm>
            <a:off x="7053072" y="2828079"/>
            <a:ext cx="38496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achieved using the mathematical magic called </a:t>
            </a:r>
            <a:r>
              <a:rPr lang="en-US" dirty="0">
                <a:solidFill>
                  <a:srgbClr val="00B0F0"/>
                </a:solidFill>
              </a:rPr>
              <a:t>“kernel trick”! </a:t>
            </a:r>
          </a:p>
          <a:p>
            <a:endParaRPr lang="en-US" dirty="0"/>
          </a:p>
          <a:p>
            <a:r>
              <a:rPr lang="en-US" dirty="0"/>
              <a:t>You will learn this trick in college.</a:t>
            </a:r>
          </a:p>
          <a:p>
            <a:endParaRPr lang="en-US" dirty="0"/>
          </a:p>
          <a:p>
            <a:r>
              <a:rPr lang="en-US" dirty="0"/>
              <a:t>For now, get the intuition and we will just look at one formula only. </a:t>
            </a:r>
          </a:p>
        </p:txBody>
      </p:sp>
    </p:spTree>
    <p:extLst>
      <p:ext uri="{BB962C8B-B14F-4D97-AF65-F5344CB8AC3E}">
        <p14:creationId xmlns:p14="http://schemas.microsoft.com/office/powerpoint/2010/main" val="4832886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</a:defRPr>
            </a:lvl9pPr>
          </a:lstStyle>
          <a:p>
            <a:pPr eaLnBrk="1" hangingPunct="1"/>
            <a:fld id="{FB347233-93CB-426F-8DC1-07809746E039}" type="slidenum">
              <a:rPr lang="en-US"/>
              <a:pPr eaLnBrk="1" hangingPunct="1"/>
              <a:t>31</a:t>
            </a:fld>
            <a:endParaRPr lang="en-US"/>
          </a:p>
        </p:txBody>
      </p:sp>
      <p:sp>
        <p:nvSpPr>
          <p:cNvPr id="317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SVM:  Kernel Function Choices</a:t>
            </a:r>
          </a:p>
        </p:txBody>
      </p:sp>
      <p:sp>
        <p:nvSpPr>
          <p:cNvPr id="31748" name="Rectangle 3"/>
          <p:cNvSpPr>
            <a:spLocks noChangeArrowheads="1"/>
          </p:cNvSpPr>
          <p:nvPr/>
        </p:nvSpPr>
        <p:spPr bwMode="auto">
          <a:xfrm>
            <a:off x="609600" y="1219200"/>
            <a:ext cx="9753600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120000"/>
              </a:lnSpc>
              <a:spcBef>
                <a:spcPct val="20000"/>
              </a:spcBef>
              <a:buClr>
                <a:schemeClr val="folHlink"/>
              </a:buClr>
              <a:buSzPct val="60000"/>
            </a:pPr>
            <a:endParaRPr lang="en-US" sz="2400" dirty="0"/>
          </a:p>
          <a:p>
            <a:pPr marL="342900" indent="-342900">
              <a:lnSpc>
                <a:spcPct val="12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</a:pPr>
            <a:endParaRPr lang="en-US" sz="2400" dirty="0"/>
          </a:p>
          <a:p>
            <a:pPr marL="342900" indent="-342900">
              <a:lnSpc>
                <a:spcPct val="12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</a:pPr>
            <a:endParaRPr lang="en-US" sz="2400" dirty="0"/>
          </a:p>
          <a:p>
            <a:pPr marL="342900" indent="-342900">
              <a:lnSpc>
                <a:spcPct val="120000"/>
              </a:lnSpc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</a:pPr>
            <a:endParaRPr lang="en-US" sz="2400" dirty="0"/>
          </a:p>
        </p:txBody>
      </p:sp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DC71972-C0F6-1544-F0ED-FB9B46DD63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394" y="1013128"/>
            <a:ext cx="8031468" cy="55175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F1BA62-BEF5-F236-6ACE-EE2F17382D93}"/>
              </a:ext>
            </a:extLst>
          </p:cNvPr>
          <p:cNvSpPr txBox="1"/>
          <p:nvPr/>
        </p:nvSpPr>
        <p:spPr>
          <a:xfrm>
            <a:off x="8229600" y="3511296"/>
            <a:ext cx="3962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“poly”: polynomial kernel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</a:t>
            </a:r>
            <a:r>
              <a:rPr lang="en-US" dirty="0" err="1"/>
              <a:t>rbf</a:t>
            </a:r>
            <a:r>
              <a:rPr lang="en-US" dirty="0"/>
              <a:t>” : Gaussian kernel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“sigmoid”: logistic kernel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A hyperparameter for the </a:t>
            </a:r>
            <a:r>
              <a:rPr lang="en-US" dirty="0" err="1"/>
              <a:t>sklearn</a:t>
            </a:r>
            <a:r>
              <a:rPr lang="en-US" dirty="0"/>
              <a:t> class</a:t>
            </a:r>
          </a:p>
          <a:p>
            <a:endParaRPr lang="en-US" dirty="0"/>
          </a:p>
          <a:p>
            <a:r>
              <a:rPr lang="en-US" dirty="0"/>
              <a:t>Here “SVC” means “Support Vector Classifier”.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6322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US" dirty="0"/>
              <a:t>Linear SVM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Classifying Linear Separable Data </a:t>
            </a:r>
          </a:p>
          <a:p>
            <a:pPr marL="731520" lvl="1" indent="-457200">
              <a:lnSpc>
                <a:spcPct val="150000"/>
              </a:lnSpc>
            </a:pPr>
            <a:r>
              <a:rPr lang="en-US" dirty="0"/>
              <a:t>Margin, support vectors</a:t>
            </a:r>
          </a:p>
          <a:p>
            <a:pPr>
              <a:lnSpc>
                <a:spcPct val="130000"/>
              </a:lnSpc>
            </a:pPr>
            <a:r>
              <a:rPr lang="en-US" dirty="0"/>
              <a:t>Non-linear SVM</a:t>
            </a:r>
          </a:p>
          <a:p>
            <a:pPr lvl="1">
              <a:lnSpc>
                <a:spcPct val="130000"/>
              </a:lnSpc>
            </a:pPr>
            <a:r>
              <a:rPr lang="en-US" dirty="0"/>
              <a:t>Kernel trick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13601-2E22-4589-A394-4D3650FFD697}" type="slidenum">
              <a:rPr lang="en-US" smtClean="0">
                <a:solidFill>
                  <a:prstClr val="black"/>
                </a:solidFill>
              </a:rPr>
              <a:pPr/>
              <a:t>32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2314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0DBFAE-22CB-1109-7600-54D45270F078}"/>
              </a:ext>
            </a:extLst>
          </p:cNvPr>
          <p:cNvPicPr>
            <a:picLocks/>
          </p:cNvPicPr>
          <p:nvPr>
            <p:custDataLst>
              <p:tags r:id="rId2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3901440" y="617220"/>
            <a:ext cx="1036320" cy="4507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3F864A-A0D0-6936-2F2C-F6412CA14926}"/>
              </a:ext>
            </a:extLst>
          </p:cNvPr>
          <p:cNvPicPr>
            <a:picLocks/>
          </p:cNvPicPr>
          <p:nvPr>
            <p:custDataLst>
              <p:tags r:id="rId3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1158240" y="2270760"/>
            <a:ext cx="2316480" cy="231648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2F4EA4D-273C-1C57-2B91-4F34959B9003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3901440" y="2571750"/>
            <a:ext cx="7315199" cy="1714500"/>
          </a:xfrm>
          <a:prstGeom prst="rect">
            <a:avLst/>
          </a:prstGeom>
          <a:noFill/>
          <a:ln w="26425" cap="flat" cmpd="sng" algn="ctr">
            <a:solidFill>
              <a:srgbClr val="FFFFFF"/>
            </a:solidFill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b="1">
                <a:solidFill>
                  <a:srgbClr val="5B5B5B"/>
                </a:solidFill>
              </a:rPr>
              <a:t>Audience Q&amp;A Session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1B76706-3115-DC70-27A9-590747522ABF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6286500" y="396850"/>
            <a:ext cx="5524500" cy="891540"/>
          </a:xfrm>
          <a:prstGeom prst="roundRect">
            <a:avLst/>
          </a:prstGeom>
          <a:solidFill>
            <a:srgbClr val="F4F4F4"/>
          </a:solidFill>
          <a:ln w="2642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6425" cap="flat" cmpd="sng" algn="ctr">
                <a:solidFill>
                  <a:schemeClr val="accent1">
                    <a:shade val="15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17500" rIns="1143000" rtlCol="0" anchor="ctr">
            <a:normAutofit/>
          </a:bodyPr>
          <a:lstStyle/>
          <a:p>
            <a:r>
              <a:rPr lang="en-US" sz="2000">
                <a:solidFill>
                  <a:srgbClr val="5B5B5B"/>
                </a:solidFill>
              </a:rPr>
              <a:t>Please download and install the Slido app on all computers you use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9F732D-1680-A8B7-1CB7-8E4D3C68C121}"/>
              </a:ext>
            </a:extLst>
          </p:cNvPr>
          <p:cNvPicPr>
            <a:picLocks/>
          </p:cNvPicPr>
          <p:nvPr>
            <p:custDataLst>
              <p:tags r:id="rId6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10826048" y="543954"/>
            <a:ext cx="597332" cy="59733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3E3BC95-2029-2324-71E1-6A344C1E3240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3901440" y="6032500"/>
            <a:ext cx="7315199" cy="450799"/>
          </a:xfrm>
          <a:prstGeom prst="rect">
            <a:avLst/>
          </a:prstGeom>
          <a:solidFill>
            <a:srgbClr val="FFFFFF"/>
          </a:solidFill>
          <a:ln w="2642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6425" cap="flat" cmpd="sng" algn="ctr">
                <a:solidFill>
                  <a:schemeClr val="accent1">
                    <a:shade val="15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en-US" sz="2200" b="1">
                <a:solidFill>
                  <a:srgbClr val="5B5B5B"/>
                </a:solidFill>
              </a:rPr>
              <a:t>ⓘ</a:t>
            </a:r>
            <a:r>
              <a:rPr lang="en-US" sz="2000">
                <a:solidFill>
                  <a:srgbClr val="5B5B5B"/>
                </a:solidFill>
              </a:rPr>
              <a:t> Start presenting to display the audience questions on this slide.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18412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69357-E6CD-3124-70B0-E4BE67934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8CB3C-39E7-F768-FCB0-1D01DD65E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more sophisticated </a:t>
            </a:r>
            <a:r>
              <a:rPr lang="en-US" altLang="zh-CN" dirty="0"/>
              <a:t>classification</a:t>
            </a:r>
            <a:r>
              <a:rPr lang="zh-CN" altLang="en-US" dirty="0"/>
              <a:t> </a:t>
            </a:r>
            <a:r>
              <a:rPr lang="en-US" dirty="0"/>
              <a:t>model (Support Vector Machine) that considers the concept of </a:t>
            </a:r>
            <a:r>
              <a:rPr lang="en-US" b="1" dirty="0"/>
              <a:t>margin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B6031F-CE23-4564-8D7E-4BA180B83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13601-2E22-4589-A394-4D3650FFD697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5939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Support Vector Machine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en-US" dirty="0"/>
              <a:t>Introduction</a:t>
            </a:r>
          </a:p>
          <a:p>
            <a:pPr>
              <a:lnSpc>
                <a:spcPct val="130000"/>
              </a:lnSpc>
            </a:pPr>
            <a:r>
              <a:rPr lang="en-US" dirty="0"/>
              <a:t>Linear SVM</a:t>
            </a:r>
          </a:p>
          <a:p>
            <a:pPr>
              <a:lnSpc>
                <a:spcPct val="130000"/>
              </a:lnSpc>
            </a:pPr>
            <a:r>
              <a:rPr lang="en-US" dirty="0"/>
              <a:t>Non-linear SVM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13601-2E22-4589-A394-4D3650FFD697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AutoShape 8"/>
          <p:cNvSpPr>
            <a:spLocks noChangeArrowheads="1"/>
          </p:cNvSpPr>
          <p:nvPr/>
        </p:nvSpPr>
        <p:spPr bwMode="auto">
          <a:xfrm rot="9803581">
            <a:off x="3472321" y="1363679"/>
            <a:ext cx="533400" cy="381000"/>
          </a:xfrm>
          <a:prstGeom prst="notchedRightArrow">
            <a:avLst>
              <a:gd name="adj1" fmla="val 50000"/>
              <a:gd name="adj2" fmla="val 35000"/>
            </a:avLst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wrap="none" anchor="ctr"/>
          <a:lstStyle/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3043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B7FBD-E688-B941-8B82-31BE2440C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Boundaries Revisited </a:t>
            </a:r>
            <a:endParaRPr lang="en-US" dirty="0">
              <a:effectLst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83873-9D99-1A48-AA62-2E340E1007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" y="1143000"/>
            <a:ext cx="11506200" cy="5486400"/>
          </a:xfrm>
        </p:spPr>
        <p:txBody>
          <a:bodyPr>
            <a:noAutofit/>
          </a:bodyPr>
          <a:lstStyle/>
          <a:p>
            <a:r>
              <a:rPr lang="en-US" sz="2800" dirty="0"/>
              <a:t>In logistic regression, we learn a </a:t>
            </a:r>
            <a:r>
              <a:rPr lang="en-US" sz="2800" b="1" i="1" dirty="0"/>
              <a:t>decision boundary </a:t>
            </a:r>
            <a:r>
              <a:rPr lang="en-US" sz="2800" dirty="0"/>
              <a:t>that separates the training classes in the feature space. </a:t>
            </a:r>
          </a:p>
          <a:p>
            <a:r>
              <a:rPr lang="en-US" sz="2800" dirty="0"/>
              <a:t>When the data can be perfectly separated by a linear boundary, we call the data </a:t>
            </a:r>
            <a:r>
              <a:rPr lang="en-US" sz="2800" b="1" i="1" dirty="0"/>
              <a:t>linearly separable</a:t>
            </a:r>
            <a:r>
              <a:rPr lang="en-US" sz="2800" dirty="0"/>
              <a:t>. </a:t>
            </a:r>
          </a:p>
          <a:p>
            <a:r>
              <a:rPr lang="en-US" sz="2800" dirty="0"/>
              <a:t>In this case, multiple decision boundaries can fit the data. How do we choose the best? </a:t>
            </a:r>
          </a:p>
          <a:p>
            <a:endParaRPr lang="en-US" sz="2800" dirty="0">
              <a:effectLst/>
            </a:endParaRPr>
          </a:p>
          <a:p>
            <a:endParaRPr lang="en-US" sz="2800" dirty="0">
              <a:effectLst/>
            </a:endParaRPr>
          </a:p>
          <a:p>
            <a:pPr marL="0" indent="0">
              <a:buNone/>
            </a:pPr>
            <a:endParaRPr lang="en-US" sz="2800" dirty="0">
              <a:effectLst/>
            </a:endParaRPr>
          </a:p>
          <a:p>
            <a:r>
              <a:rPr lang="en-US" sz="2800" b="1" dirty="0"/>
              <a:t>Question: </a:t>
            </a:r>
            <a:r>
              <a:rPr lang="en-US" sz="2800" dirty="0"/>
              <a:t>What happens to our logistic regression model when training on linearly separable datasets? </a:t>
            </a:r>
          </a:p>
          <a:p>
            <a:endParaRPr lang="en-US" sz="2800" dirty="0">
              <a:effectLst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45CB2-BF6F-6E49-AC61-7BDDE2E02F5B}" type="slidenum">
              <a:rPr lang="en-US" smtClean="0"/>
              <a:t>6</a:t>
            </a:fld>
            <a:endParaRPr lang="en-US"/>
          </a:p>
        </p:txBody>
      </p:sp>
      <p:pic>
        <p:nvPicPr>
          <p:cNvPr id="1025" name="Picture 1" descr="page4image3861568">
            <a:extLst>
              <a:ext uri="{FF2B5EF4-FFF2-40B4-BE49-F238E27FC236}">
                <a16:creationId xmlns:a16="http://schemas.microsoft.com/office/drawing/2014/main" id="{110A3442-974A-984C-AA70-7CDA19B34D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33600" y="3470791"/>
            <a:ext cx="2223244" cy="2147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age4image3819232">
            <a:extLst>
              <a:ext uri="{FF2B5EF4-FFF2-40B4-BE49-F238E27FC236}">
                <a16:creationId xmlns:a16="http://schemas.microsoft.com/office/drawing/2014/main" id="{6AD721A5-77E7-BE4F-8618-F891719B74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94630" y="3517812"/>
            <a:ext cx="2216043" cy="2116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page4image3818560">
            <a:extLst>
              <a:ext uri="{FF2B5EF4-FFF2-40B4-BE49-F238E27FC236}">
                <a16:creationId xmlns:a16="http://schemas.microsoft.com/office/drawing/2014/main" id="{78DE62BC-A6B5-6B4B-88D6-01C03FBF17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48459" y="3555428"/>
            <a:ext cx="2225571" cy="2078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5965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73A73-17D1-9E7F-09FC-7FDAC47C1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Principle of Max Margin</a:t>
            </a:r>
          </a:p>
        </p:txBody>
      </p:sp>
      <p:pic>
        <p:nvPicPr>
          <p:cNvPr id="6" name="Content Placeholder 5" descr="A picture containing text, line, diagram, screenshot&#10;&#10;Description automatically generated">
            <a:extLst>
              <a:ext uri="{FF2B5EF4-FFF2-40B4-BE49-F238E27FC236}">
                <a16:creationId xmlns:a16="http://schemas.microsoft.com/office/drawing/2014/main" id="{47057EC5-C802-F835-6B36-8278D7DD6A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548" y="1744162"/>
            <a:ext cx="11342652" cy="411205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97A63B-72FA-3FD1-3D61-7F730632A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13601-2E22-4589-A394-4D3650FFD697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3662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6FF51-D9B6-4437-2763-C23D1F9CA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that intuition is clear…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C0DD7-22A0-3711-9F55-145D85E246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we formulate this notion of max margin mathematically?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EC078E-D91B-1928-6C71-E79F1F660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13601-2E22-4589-A394-4D3650FFD697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912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 Review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Vector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x</m:t>
                            </m:r>
                          </m:e>
                          <m:sub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x</m:t>
                            </m:r>
                          </m:e>
                          <m:sub>
                            <m:r>
                              <a:rPr lang="en-US" b="0" i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b="0" i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…,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endParaRPr lang="en-US" b="0" dirty="0"/>
              </a:p>
              <a:p>
                <a:pPr lvl="1"/>
                <a:r>
                  <a:rPr lang="en-US" b="1" dirty="0"/>
                  <a:t>Subtracting two vectors: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𝒃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𝒂</m:t>
                    </m:r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Dot product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𝒂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Geometric interpretation: projection</a:t>
                </a:r>
              </a:p>
              <a:p>
                <a:pPr lvl="1"/>
                <a:r>
                  <a:rPr lang="en-US" dirty="0"/>
                  <a:t>If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𝒂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𝒃</m:t>
                    </m:r>
                  </m:oMath>
                </a14:m>
                <a:r>
                  <a:rPr lang="en-US" dirty="0"/>
                  <a:t> are orthogonal,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𝒂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b="1" i="1">
                        <a:latin typeface="Cambria Math" panose="02040503050406030204" pitchFamily="18" charset="0"/>
                      </a:rPr>
                      <m:t>𝒃</m:t>
                    </m:r>
                    <m:r>
                      <a:rPr lang="en-US" b="0" i="0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167" t="-18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13601-2E22-4589-A394-4D3650FFD697}" type="slidenum">
              <a:rPr lang="en-US" smtClean="0">
                <a:solidFill>
                  <a:prstClr val="black"/>
                </a:solidFill>
              </a:rPr>
              <a:pPr/>
              <a:t>9</a:t>
            </a:fld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56322" name="Picture 2" descr="Image result for difference of two vector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8484" y="1352408"/>
            <a:ext cx="4133850" cy="1019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324" name="Picture 4" descr="Image result for dot product formul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8286" y="3883538"/>
            <a:ext cx="2743200" cy="1924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748635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APP_VERSION" val="1.5.0.0"/>
  <p:tag name="SLIDO_PRESENTATION_ID" val="00000000-0000-0000-0000-000000000000"/>
  <p:tag name="SLIDO_EVENT_UUID" val="23c95561-628c-4fb6-82f1-57fd8b7d13f7"/>
  <p:tag name="SLIDO_EVENT_SECTION_UUID" val="9f036040-cc14-4043-b7e1-5813086e1ec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qa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reminder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dotty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TYPE" val="SlidoQ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qa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reminder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dotty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TYPE" val="SlidoQA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S97-01-Introduction" id="{210B9B29-AB9E-924E-AA9B-7F128FAF3927}" vid="{09E1065D-8B0A-544C-A88A-6469C31CE4D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S97-01-Introduction" id="{210B9B29-AB9E-924E-AA9B-7F128FAF3927}" vid="{FC1876A6-0D24-3A4C-B189-6F22255D0B6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Yizhou_template</Template>
  <TotalTime>1734</TotalTime>
  <Words>1745</Words>
  <Application>Microsoft Macintosh PowerPoint</Application>
  <PresentationFormat>Widescreen</PresentationFormat>
  <Paragraphs>269</Paragraphs>
  <Slides>33</Slides>
  <Notes>11</Notes>
  <HiddenSlides>2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45" baseType="lpstr">
      <vt:lpstr>Arial Unicode MS</vt:lpstr>
      <vt:lpstr>Aptos</vt:lpstr>
      <vt:lpstr>Arial</vt:lpstr>
      <vt:lpstr>Calibri</vt:lpstr>
      <vt:lpstr>Calibri Light</vt:lpstr>
      <vt:lpstr>Cambria Math</vt:lpstr>
      <vt:lpstr>Tahoma</vt:lpstr>
      <vt:lpstr>Times New Roman</vt:lpstr>
      <vt:lpstr>Verdana</vt:lpstr>
      <vt:lpstr>Wingdings</vt:lpstr>
      <vt:lpstr>Clarity</vt:lpstr>
      <vt:lpstr>Office Theme</vt:lpstr>
      <vt:lpstr>Week 1 Survey (The Same Survey as Last Friday)</vt:lpstr>
      <vt:lpstr>CS97: Introduction to Data Science</vt:lpstr>
      <vt:lpstr>So far …</vt:lpstr>
      <vt:lpstr>Next</vt:lpstr>
      <vt:lpstr>Support Vector Machine</vt:lpstr>
      <vt:lpstr>Decision Boundaries Revisited </vt:lpstr>
      <vt:lpstr>Principle of Max Margin</vt:lpstr>
      <vt:lpstr>Now that intuition is clear…</vt:lpstr>
      <vt:lpstr>Math Review</vt:lpstr>
      <vt:lpstr>Exercise</vt:lpstr>
      <vt:lpstr>Math Review (Cont.)</vt:lpstr>
      <vt:lpstr>Math Review (Cont.)</vt:lpstr>
      <vt:lpstr>Hyperplane </vt:lpstr>
      <vt:lpstr>Two Parameters of a Hyperplane</vt:lpstr>
      <vt:lpstr>Geometry of Decision Boundaries </vt:lpstr>
      <vt:lpstr>Geometry of Decision Boundaries (cont.)</vt:lpstr>
      <vt:lpstr>Margins and Support Vectors</vt:lpstr>
      <vt:lpstr>SVM—When Data Is Linearly Separable</vt:lpstr>
      <vt:lpstr>Maximizing Margins</vt:lpstr>
      <vt:lpstr>Why w⊤x + b = ±1</vt:lpstr>
      <vt:lpstr>Maximum Margin Calculation</vt:lpstr>
      <vt:lpstr>SVM as Constrained Optimization</vt:lpstr>
      <vt:lpstr>Some linear algebra results in…</vt:lpstr>
      <vt:lpstr>SVM and Convex Optimization </vt:lpstr>
      <vt:lpstr>The Optimization Problem Solution</vt:lpstr>
      <vt:lpstr>PowerPoint Presentation</vt:lpstr>
      <vt:lpstr>Support Vector Machine</vt:lpstr>
      <vt:lpstr>Non-linear SVMs</vt:lpstr>
      <vt:lpstr>Non-linear SVMs:  Feature spaces</vt:lpstr>
      <vt:lpstr>Another visualization </vt:lpstr>
      <vt:lpstr>SVM:  Kernel Function Choices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Shichang Zhang</dc:creator>
  <cp:lastModifiedBy>Shichang Zhang</cp:lastModifiedBy>
  <cp:revision>6</cp:revision>
  <dcterms:created xsi:type="dcterms:W3CDTF">2024-06-20T06:10:55Z</dcterms:created>
  <dcterms:modified xsi:type="dcterms:W3CDTF">2024-07-01T01:03:20Z</dcterms:modified>
</cp:coreProperties>
</file>

<file path=docProps/thumbnail.jpeg>
</file>